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5"/>
  </p:notesMasterIdLst>
  <p:sldIdLst>
    <p:sldId id="550" r:id="rId3"/>
    <p:sldId id="584" r:id="rId4"/>
    <p:sldId id="585" r:id="rId5"/>
    <p:sldId id="586" r:id="rId6"/>
    <p:sldId id="588" r:id="rId7"/>
    <p:sldId id="540" r:id="rId8"/>
    <p:sldId id="617" r:id="rId9"/>
    <p:sldId id="551" r:id="rId10"/>
    <p:sldId id="589" r:id="rId11"/>
    <p:sldId id="590" r:id="rId12"/>
    <p:sldId id="591" r:id="rId13"/>
    <p:sldId id="619" r:id="rId14"/>
    <p:sldId id="620" r:id="rId15"/>
    <p:sldId id="621" r:id="rId16"/>
    <p:sldId id="552" r:id="rId17"/>
    <p:sldId id="625" r:id="rId18"/>
    <p:sldId id="553" r:id="rId19"/>
    <p:sldId id="618" r:id="rId20"/>
    <p:sldId id="554" r:id="rId21"/>
    <p:sldId id="559" r:id="rId22"/>
    <p:sldId id="555" r:id="rId23"/>
    <p:sldId id="556" r:id="rId24"/>
    <p:sldId id="581" r:id="rId25"/>
    <p:sldId id="592" r:id="rId26"/>
    <p:sldId id="623" r:id="rId27"/>
    <p:sldId id="610" r:id="rId28"/>
    <p:sldId id="611" r:id="rId29"/>
    <p:sldId id="612" r:id="rId30"/>
    <p:sldId id="613" r:id="rId31"/>
    <p:sldId id="614" r:id="rId32"/>
    <p:sldId id="593" r:id="rId33"/>
    <p:sldId id="596" r:id="rId34"/>
    <p:sldId id="624" r:id="rId35"/>
    <p:sldId id="595" r:id="rId36"/>
    <p:sldId id="597" r:id="rId37"/>
    <p:sldId id="608" r:id="rId38"/>
    <p:sldId id="609" r:id="rId39"/>
    <p:sldId id="594" r:id="rId40"/>
    <p:sldId id="598" r:id="rId41"/>
    <p:sldId id="599" r:id="rId42"/>
    <p:sldId id="601" r:id="rId43"/>
    <p:sldId id="602" r:id="rId44"/>
    <p:sldId id="603" r:id="rId45"/>
    <p:sldId id="606" r:id="rId46"/>
    <p:sldId id="604" r:id="rId47"/>
    <p:sldId id="605" r:id="rId48"/>
    <p:sldId id="607" r:id="rId49"/>
    <p:sldId id="615" r:id="rId50"/>
    <p:sldId id="627" r:id="rId51"/>
    <p:sldId id="626" r:id="rId52"/>
    <p:sldId id="616" r:id="rId53"/>
    <p:sldId id="628" r:id="rId54"/>
  </p:sldIdLst>
  <p:sldSz cx="9144000" cy="6858000" type="screen4x3"/>
  <p:notesSz cx="6858000" cy="9144000"/>
  <p:custDataLst>
    <p:tags r:id="rId5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246" y="10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jjo.tistory.com/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425" TargetMode="External"/><Relationship Id="rId2" Type="http://schemas.openxmlformats.org/officeDocument/2006/relationships/hyperlink" Target="http://image-net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ikorea.org/cs231n/convolutional-networks/" TargetMode="External"/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s231n.stanford.edu/slides/2020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utorials.org/module/5268/29788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emit.com/kr/@codingart/4-8-edge-detection-cnn-convolutional-neural-network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89223" y="2657498"/>
            <a:ext cx="5814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CNN(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합성곱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929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컨볼루션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이미지에서 특정 특징을 활성화하는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</a:t>
            </a:r>
            <a:r>
              <a:rPr lang="ko-KR" altLang="en-US" dirty="0"/>
              <a:t>필터 집합에 입력 이미지를 </a:t>
            </a:r>
            <a:r>
              <a:rPr lang="ko-KR" altLang="en-US" dirty="0" smtClean="0"/>
              <a:t>통과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(Rectified Linear Unit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음수 </a:t>
            </a:r>
            <a:r>
              <a:rPr lang="ko-KR" altLang="en-US" dirty="0"/>
              <a:t>값을 </a:t>
            </a:r>
            <a:r>
              <a:rPr lang="en-US" altLang="ko-KR" dirty="0"/>
              <a:t>0</a:t>
            </a:r>
            <a:r>
              <a:rPr lang="ko-KR" altLang="en-US" dirty="0"/>
              <a:t>에 매핑하고 양수 값을 유지하여 더 빠르고 효과적인 학습을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r>
              <a:rPr lang="ko-KR" altLang="en-US" dirty="0" err="1" smtClean="0"/>
              <a:t>풀링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서브샘플링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 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비선형 </a:t>
            </a:r>
            <a:r>
              <a:rPr lang="ko-KR" altLang="en-US" dirty="0"/>
              <a:t>다운샘플링을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네트워크에서 </a:t>
            </a:r>
            <a:r>
              <a:rPr lang="ko-KR" altLang="en-US" dirty="0"/>
              <a:t>학습해야 하는 매개 변수 수를 줄여서 출력을 </a:t>
            </a:r>
            <a:r>
              <a:rPr lang="ko-KR" altLang="en-US" dirty="0" smtClean="0"/>
              <a:t>간소화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차원을 축소해 </a:t>
            </a:r>
            <a:r>
              <a:rPr lang="ko-KR" altLang="en-US" dirty="0" err="1" smtClean="0"/>
              <a:t>연산량을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이미지의 강한 특징만을 추출하는 특징 선별 효과가 있음 </a:t>
            </a:r>
            <a:endParaRPr lang="ko-KR" altLang="en-US" dirty="0"/>
          </a:p>
        </p:txBody>
      </p:sp>
      <p:pic>
        <p:nvPicPr>
          <p:cNvPr id="1026" name="Picture 2" descr="Convolutional Neural Network with many lay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85" y="4065780"/>
            <a:ext cx="6627208" cy="223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243014" y="4065780"/>
            <a:ext cx="4001477" cy="227968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ko-KR" altLang="en-US" dirty="0" smtClean="0"/>
              <a:t>의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 </a:t>
            </a:r>
            <a:r>
              <a:rPr lang="ko-KR" altLang="en-US" dirty="0"/>
              <a:t>계층에서 특징을 학습한 다음 </a:t>
            </a:r>
            <a:r>
              <a:rPr lang="ko-KR" altLang="en-US" dirty="0" smtClean="0"/>
              <a:t>분류 단계로 이동</a:t>
            </a:r>
            <a:endParaRPr lang="en-US" altLang="ko-KR" dirty="0"/>
          </a:p>
          <a:p>
            <a:r>
              <a:rPr lang="en-US" altLang="ko-KR" dirty="0" smtClean="0"/>
              <a:t>K </a:t>
            </a:r>
            <a:r>
              <a:rPr lang="ko-KR" altLang="en-US" dirty="0"/>
              <a:t>차원의 벡터를 출력하는 완전 연결 </a:t>
            </a:r>
            <a:r>
              <a:rPr lang="ko-KR" altLang="en-US" dirty="0" smtClean="0"/>
              <a:t>계층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</a:t>
            </a:r>
            <a:r>
              <a:rPr lang="ko-KR" altLang="en-US" dirty="0"/>
              <a:t>는 네트워크가 예측할 수 있는 클래스의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벡터에는 </a:t>
            </a:r>
            <a:r>
              <a:rPr lang="ko-KR" altLang="en-US" dirty="0"/>
              <a:t>분류되는 이미지의 각 클래스에 대한 </a:t>
            </a:r>
            <a:r>
              <a:rPr lang="ko-KR" altLang="en-US" dirty="0" smtClean="0"/>
              <a:t>확률</a:t>
            </a:r>
            <a:endParaRPr lang="en-US" altLang="ko-KR" dirty="0"/>
          </a:p>
          <a:p>
            <a:pPr lvl="1"/>
            <a:r>
              <a:rPr lang="ko-KR" altLang="en-US" dirty="0" smtClean="0"/>
              <a:t>마지막 계층에서는 </a:t>
            </a:r>
            <a:r>
              <a:rPr lang="en-US" altLang="ko-KR" dirty="0" err="1"/>
              <a:t>softmax</a:t>
            </a:r>
            <a:r>
              <a:rPr lang="ko-KR" altLang="en-US" dirty="0"/>
              <a:t>와 같은 분류 계층을 사용하여 분류 출력을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pic>
        <p:nvPicPr>
          <p:cNvPr id="1026" name="Picture 2" descr="Convolutional Neural Network with many lay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0" y="3215436"/>
            <a:ext cx="7699313" cy="25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056923" y="3274645"/>
            <a:ext cx="2649415" cy="280506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4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컨볼루션의</a:t>
            </a:r>
            <a:r>
              <a:rPr lang="ko-KR" altLang="en-US" dirty="0" smtClean="0"/>
              <a:t> 동기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위치에 따른 밀접한 상관관계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평판화</a:t>
            </a:r>
            <a:r>
              <a:rPr lang="en-US" altLang="ko-KR" dirty="0" smtClean="0"/>
              <a:t>(flatten)</a:t>
            </a:r>
            <a:r>
              <a:rPr lang="ko-KR" altLang="en-US" dirty="0" smtClean="0"/>
              <a:t> 작업을 수행하는 일반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공간적인 특성이 소멸 </a:t>
            </a:r>
            <a:endParaRPr lang="en-US" altLang="ko-KR" dirty="0" smtClean="0"/>
          </a:p>
          <a:p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데이터의 공간적인 특성이 유지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52" y="1930433"/>
            <a:ext cx="2902068" cy="39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계산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필터와 편향이 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 x 4 </a:t>
            </a:r>
            <a:r>
              <a:rPr lang="ko-KR" altLang="en-US" dirty="0" smtClean="0"/>
              <a:t>흑백 이미지</a:t>
            </a:r>
            <a:r>
              <a:rPr lang="en-US" altLang="ko-KR" dirty="0" smtClean="0"/>
              <a:t>, 2 x 2 </a:t>
            </a:r>
            <a:r>
              <a:rPr lang="ko-KR" altLang="en-US" dirty="0" smtClean="0"/>
              <a:t>필터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필터</a:t>
            </a:r>
            <a:r>
              <a:rPr lang="en-US" altLang="ko-KR" dirty="0" smtClean="0"/>
              <a:t>(filter), </a:t>
            </a:r>
            <a:r>
              <a:rPr lang="ko-KR" altLang="en-US" dirty="0" smtClean="0"/>
              <a:t>커널</a:t>
            </a:r>
            <a:r>
              <a:rPr lang="en-US" altLang="ko-KR" dirty="0" smtClean="0"/>
              <a:t>(kernel), </a:t>
            </a:r>
            <a:r>
              <a:rPr lang="ko-KR" altLang="en-US" dirty="0" smtClean="0"/>
              <a:t>윈도</a:t>
            </a:r>
            <a:r>
              <a:rPr lang="en-US" altLang="ko-KR" dirty="0" smtClean="0"/>
              <a:t>(window)</a:t>
            </a:r>
            <a:r>
              <a:rPr lang="ko-KR" altLang="en-US" dirty="0" smtClean="0"/>
              <a:t>라고도 부름</a:t>
            </a:r>
            <a:r>
              <a:rPr lang="en-US" altLang="ko-KR" dirty="0" smtClean="0"/>
              <a:t>  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2259637"/>
            <a:ext cx="2871016" cy="1947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1" y="4321822"/>
            <a:ext cx="3427223" cy="197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컨볼루션의</a:t>
            </a:r>
            <a:r>
              <a:rPr lang="ko-KR" altLang="en-US" dirty="0" smtClean="0"/>
              <a:t> 가중치와 편향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관점</a:t>
            </a:r>
          </a:p>
          <a:p>
            <a:pPr lvl="1"/>
            <a:r>
              <a:rPr lang="ko-KR" altLang="en-US" dirty="0"/>
              <a:t>필터가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당 하나인 편향도 사용</a:t>
            </a:r>
            <a:endParaRPr lang="ko-KR" altLang="en-US" dirty="0"/>
          </a:p>
          <a:p>
            <a:pPr lvl="2"/>
            <a:r>
              <a:rPr lang="ko-KR" altLang="en-US" dirty="0" smtClean="0"/>
              <a:t>필더와 편향이 구해야 </a:t>
            </a:r>
            <a:r>
              <a:rPr lang="ko-KR" altLang="en-US" dirty="0"/>
              <a:t>할 값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59" y="2250193"/>
            <a:ext cx="5148936" cy="1976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89" y="4319662"/>
            <a:ext cx="5220562" cy="1959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5271" y="5554980"/>
            <a:ext cx="2332690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</a:t>
            </a:r>
            <a:r>
              <a:rPr lang="en-US" altLang="ko-KR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</a:t>
            </a:r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개와 편향 </a:t>
            </a:r>
            <a:r>
              <a:rPr lang="en-US" altLang="ko-KR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개의 값을 구하기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2211" y="4005267"/>
            <a:ext cx="3147015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컨볼루션</a:t>
            </a:r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결과를 특성 맵</a:t>
            </a:r>
            <a:r>
              <a:rPr lang="en-US" altLang="ko-KR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(feature map)</a:t>
            </a:r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이라 부름</a:t>
            </a:r>
          </a:p>
        </p:txBody>
      </p:sp>
    </p:spTree>
    <p:extLst>
      <p:ext uri="{BB962C8B-B14F-4D97-AF65-F5344CB8AC3E}">
        <p14:creationId xmlns:p14="http://schemas.microsoft.com/office/powerpoint/2010/main" val="34577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합성곱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필터를 통해 </a:t>
            </a:r>
            <a:r>
              <a:rPr lang="ko-KR" altLang="en-US" dirty="0" err="1" smtClean="0"/>
              <a:t>합성곱의</a:t>
            </a:r>
            <a:r>
              <a:rPr lang="ko-KR" altLang="en-US" dirty="0" smtClean="0"/>
              <a:t> 결과인 </a:t>
            </a:r>
            <a:r>
              <a:rPr lang="ko-KR" altLang="en-US" dirty="0" err="1" smtClean="0"/>
              <a:t>피쳐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획득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98" y="1620376"/>
            <a:ext cx="6865991" cy="216356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965269" y="2226165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227515" y="2479283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489761" y="2458701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32102" y="2734116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9357" y="3178080"/>
            <a:ext cx="166103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커널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 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크기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 x 3</a:t>
            </a:r>
            <a:endParaRPr lang="ko-KR" altLang="en-US" sz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1026" name="Picture 2" descr="matrix multiplication in convolutional neural networ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44" y="3661397"/>
            <a:ext cx="4524394" cy="263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214369" y="2798880"/>
            <a:ext cx="896645" cy="405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76579" y="2234176"/>
            <a:ext cx="535404" cy="90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3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Depiction of the convolution layer with a filter in convolutional neural network (CNN)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58" y="3139775"/>
            <a:ext cx="5228949" cy="30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nhreynolds.com/img/c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036" y="1053277"/>
            <a:ext cx="5563995" cy="208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3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Stride: </a:t>
            </a:r>
            <a:r>
              <a:rPr lang="ko-KR" altLang="en-US" dirty="0" smtClean="0"/>
              <a:t>필터가 움직이는 간격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보폭</a:t>
            </a:r>
            <a:r>
              <a:rPr lang="en-US" altLang="ko-KR" dirty="0" smtClean="0"/>
              <a:t> stride</a:t>
            </a:r>
            <a:r>
              <a:rPr lang="ko-KR" altLang="en-US" dirty="0" smtClean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로 필터를 입력 데이터에 순회하는 </a:t>
            </a:r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stride</a:t>
            </a:r>
            <a:r>
              <a:rPr lang="ko-KR" altLang="en-US" dirty="0" smtClean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로 설정되면 필터는 </a:t>
            </a:r>
            <a:r>
              <a:rPr lang="en-US" altLang="ko-KR" dirty="0"/>
              <a:t>2</a:t>
            </a:r>
            <a:r>
              <a:rPr lang="ko-KR" altLang="en-US" dirty="0"/>
              <a:t>칸씩 이동하면서 </a:t>
            </a:r>
            <a:r>
              <a:rPr lang="ko-KR" altLang="en-US" dirty="0" err="1"/>
              <a:t>합성곱을</a:t>
            </a:r>
            <a:r>
              <a:rPr lang="ko-KR" altLang="en-US" dirty="0"/>
              <a:t>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 x 4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3 x</a:t>
            </a:r>
            <a:r>
              <a:rPr lang="ko-KR" altLang="en-US" dirty="0" smtClean="0"/>
              <a:t>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이 됨</a:t>
            </a:r>
            <a:r>
              <a:rPr lang="en-US" altLang="ko-KR" dirty="0" smtClean="0"/>
              <a:t>(4 – 1[strides] = 3)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2166815"/>
            <a:ext cx="5239980" cy="41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5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데이터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픽셀 단위로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컬러인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픽셀은 </a:t>
            </a:r>
            <a:r>
              <a:rPr lang="en-US" altLang="ko-KR" dirty="0" smtClean="0"/>
              <a:t>RGB </a:t>
            </a:r>
            <a:r>
              <a:rPr lang="ko-KR" altLang="en-US" dirty="0" smtClean="0"/>
              <a:t>값으로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이미지에서 겹쳐지는 구분을 채널</a:t>
            </a:r>
            <a:r>
              <a:rPr lang="en-US" altLang="ko-KR" dirty="0" smtClean="0"/>
              <a:t>(channel)</a:t>
            </a:r>
            <a:r>
              <a:rPr lang="ko-KR" altLang="en-US" dirty="0" smtClean="0"/>
              <a:t>이라고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흑백이면 </a:t>
            </a:r>
            <a:r>
              <a:rPr lang="en-US" altLang="ko-KR" dirty="0" smtClean="0"/>
              <a:t>1, </a:t>
            </a:r>
            <a:r>
              <a:rPr lang="ko-KR" altLang="en-US" dirty="0" err="1" smtClean="0"/>
              <a:t>컬러면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3, RGBA(</a:t>
            </a:r>
            <a:r>
              <a:rPr lang="ko-KR" altLang="en-US" dirty="0" smtClean="0"/>
              <a:t>밝기인 </a:t>
            </a:r>
            <a:r>
              <a:rPr lang="en-US" altLang="ko-KR" dirty="0" smtClean="0"/>
              <a:t>alpha)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615910"/>
            <a:ext cx="5142889" cy="34686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17258" y="6499102"/>
            <a:ext cx="2173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https://yjjo.tistory.com/8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0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칼라인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937864" cy="5151503"/>
          </a:xfrm>
        </p:spPr>
        <p:txBody>
          <a:bodyPr/>
          <a:lstStyle/>
          <a:p>
            <a:r>
              <a:rPr lang="ko-KR" altLang="en-US" dirty="0"/>
              <a:t>입력 데이터가 여러 채널을 갖을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필터는 채널마다 달리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수는 채널 수만큼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필터는 </a:t>
            </a:r>
            <a:r>
              <a:rPr lang="ko-KR" altLang="en-US" dirty="0"/>
              <a:t>각 채널을 </a:t>
            </a:r>
            <a:r>
              <a:rPr lang="ko-KR" altLang="en-US" dirty="0" smtClean="0"/>
              <a:t>순회하며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합성곱을</a:t>
            </a:r>
            <a:r>
              <a:rPr lang="ko-KR" altLang="en-US" dirty="0" smtClean="0"/>
              <a:t> </a:t>
            </a:r>
            <a:r>
              <a:rPr lang="ko-KR" altLang="en-US" dirty="0"/>
              <a:t>계산한 후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채널별</a:t>
            </a:r>
            <a:r>
              <a:rPr lang="ko-KR" altLang="en-US" dirty="0" smtClean="0"/>
              <a:t> </a:t>
            </a:r>
            <a:r>
              <a:rPr lang="ko-KR" altLang="en-US" dirty="0"/>
              <a:t>피처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/>
              <a:t>개의 피처 </a:t>
            </a:r>
            <a:r>
              <a:rPr lang="ko-KR" altLang="en-US" dirty="0" err="1"/>
              <a:t>맵이</a:t>
            </a:r>
            <a:r>
              <a:rPr lang="ko-KR" altLang="en-US" dirty="0"/>
              <a:t> 생성</a:t>
            </a:r>
            <a:endParaRPr lang="en-US" altLang="ko-KR" dirty="0" smtClean="0"/>
          </a:p>
          <a:p>
            <a:pPr lvl="2"/>
            <a:r>
              <a:rPr lang="ko-KR" altLang="en-US" dirty="0"/>
              <a:t>각 채널의 피처 </a:t>
            </a:r>
            <a:r>
              <a:rPr lang="ko-KR" altLang="en-US" dirty="0" err="1"/>
              <a:t>맵을</a:t>
            </a:r>
            <a:r>
              <a:rPr lang="ko-KR" altLang="en-US" dirty="0"/>
              <a:t> 합산하여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최종 피처 </a:t>
            </a:r>
            <a:r>
              <a:rPr lang="ko-KR" altLang="en-US" dirty="0" err="1"/>
              <a:t>맵으로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2"/>
            <a:r>
              <a:rPr lang="ko-KR" altLang="en-US" dirty="0" smtClean="0"/>
              <a:t>입력 </a:t>
            </a:r>
            <a:r>
              <a:rPr lang="ko-KR" altLang="en-US" dirty="0"/>
              <a:t>데이터는 채널 </a:t>
            </a:r>
            <a:r>
              <a:rPr lang="ko-KR" altLang="en-US" dirty="0" smtClean="0"/>
              <a:t>수와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상관없이 </a:t>
            </a:r>
            <a:r>
              <a:rPr lang="ko-KR" altLang="en-US" dirty="0"/>
              <a:t>필터 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</a:t>
            </a:r>
            <a:r>
              <a:rPr lang="ko-KR" altLang="en-US" dirty="0"/>
              <a:t>개의 피처 </a:t>
            </a:r>
            <a:r>
              <a:rPr lang="ko-KR" altLang="en-US" dirty="0" err="1"/>
              <a:t>맵이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638" y="1586839"/>
            <a:ext cx="4375432" cy="4690044"/>
          </a:xfrm>
          <a:prstGeom prst="rect">
            <a:avLst/>
          </a:prstGeom>
        </p:spPr>
      </p:pic>
      <p:pic>
        <p:nvPicPr>
          <p:cNvPr id="3074" name="Picture 2" descr="https://blog.kakaocdn.net/dn/cE1TTe/btq70C54HcE/Sk0MWG8KuLvmvwuFZguMI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4" y="4432692"/>
            <a:ext cx="3527465" cy="190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분류 경진대회 </a:t>
            </a:r>
            <a:r>
              <a:rPr lang="en-US" altLang="ko-KR" dirty="0"/>
              <a:t>ILSVRC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ILSVRC(ImageNet Large Scale Visual Recognition Challenge)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</a:t>
            </a:r>
            <a:r>
              <a:rPr lang="ko-KR" altLang="en-US" dirty="0"/>
              <a:t>인식</a:t>
            </a:r>
            <a:r>
              <a:rPr lang="en-US" altLang="ko-KR" dirty="0"/>
              <a:t>(image recognition) </a:t>
            </a:r>
            <a:r>
              <a:rPr lang="ko-KR" altLang="en-US" dirty="0" smtClean="0"/>
              <a:t>경진대회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ImageNet DB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일부를 사용해 이미지 범주를 분류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2"/>
              </a:rPr>
              <a:t>http://image-net.org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대용량의 </a:t>
            </a:r>
            <a:r>
              <a:rPr lang="ko-KR" altLang="en-US" dirty="0" err="1"/>
              <a:t>이미지셋을</a:t>
            </a:r>
            <a:r>
              <a:rPr lang="ko-KR" altLang="en-US" dirty="0"/>
              <a:t> 주고 이미지 분류 알고리즘의 성능을 평가하는 </a:t>
            </a:r>
            <a:r>
              <a:rPr lang="ko-KR" altLang="en-US" dirty="0" smtClean="0"/>
              <a:t>대회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1000</a:t>
            </a:r>
            <a:r>
              <a:rPr lang="ko-KR" altLang="en-US" dirty="0" smtClean="0"/>
              <a:t>개의 클래스 분류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2010</a:t>
            </a:r>
            <a:r>
              <a:rPr lang="ko-KR" altLang="en-US" dirty="0"/>
              <a:t>년에 </a:t>
            </a:r>
            <a:r>
              <a:rPr lang="ko-KR" altLang="en-US" dirty="0" smtClean="0"/>
              <a:t>시작되어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종료</a:t>
            </a:r>
            <a:endParaRPr lang="en-US" altLang="ko-KR" dirty="0"/>
          </a:p>
          <a:p>
            <a:r>
              <a:rPr lang="en-US" altLang="ko-KR" dirty="0" smtClean="0"/>
              <a:t>2010</a:t>
            </a:r>
            <a:r>
              <a:rPr lang="ko-KR" altLang="en-US" dirty="0"/>
              <a:t>년</a:t>
            </a:r>
            <a:r>
              <a:rPr lang="en-US" altLang="ko-KR" dirty="0"/>
              <a:t>, 2011</a:t>
            </a:r>
            <a:r>
              <a:rPr lang="ko-KR" altLang="en-US" dirty="0"/>
              <a:t>년에 우승을 차지한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얕은 </a:t>
            </a:r>
            <a:r>
              <a:rPr lang="ko-KR" altLang="en-US" dirty="0"/>
              <a:t>구조</a:t>
            </a:r>
            <a:r>
              <a:rPr lang="en-US" altLang="ko-KR" dirty="0"/>
              <a:t>(shallow architecture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CNN </a:t>
            </a:r>
            <a:r>
              <a:rPr lang="ko-KR" altLang="en-US" dirty="0"/>
              <a:t>기반 </a:t>
            </a:r>
            <a:r>
              <a:rPr lang="ko-KR" altLang="en-US" dirty="0" err="1"/>
              <a:t>딥러닝</a:t>
            </a:r>
            <a:r>
              <a:rPr lang="ko-KR" altLang="en-US" dirty="0"/>
              <a:t> 알고리즘 </a:t>
            </a:r>
            <a:r>
              <a:rPr lang="en-US" altLang="ko-KR" dirty="0" err="1"/>
              <a:t>AlexNet</a:t>
            </a:r>
            <a:r>
              <a:rPr lang="ko-KR" altLang="en-US" dirty="0"/>
              <a:t>이 </a:t>
            </a:r>
            <a:r>
              <a:rPr lang="ko-KR" altLang="en-US" dirty="0" smtClean="0"/>
              <a:t>우승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깊은 </a:t>
            </a:r>
            <a:r>
              <a:rPr lang="ko-KR" altLang="en-US" dirty="0"/>
              <a:t>구조</a:t>
            </a:r>
            <a:r>
              <a:rPr lang="en-US" altLang="ko-KR" dirty="0"/>
              <a:t>(deep architecture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약 </a:t>
            </a:r>
            <a:r>
              <a:rPr lang="en-US" altLang="ko-KR" dirty="0"/>
              <a:t>26%</a:t>
            </a:r>
            <a:r>
              <a:rPr lang="ko-KR" altLang="en-US" dirty="0"/>
              <a:t>였던 인식 </a:t>
            </a:r>
            <a:r>
              <a:rPr lang="ko-KR" altLang="en-US" dirty="0" err="1" smtClean="0"/>
              <a:t>오류률을</a:t>
            </a:r>
            <a:r>
              <a:rPr lang="ko-KR" altLang="en-US" dirty="0" smtClean="0"/>
              <a:t> </a:t>
            </a:r>
            <a:r>
              <a:rPr lang="en-US" altLang="ko-KR" dirty="0"/>
              <a:t>16%</a:t>
            </a:r>
            <a:r>
              <a:rPr lang="ko-KR" altLang="en-US" dirty="0"/>
              <a:t>까지 </a:t>
            </a:r>
            <a:r>
              <a:rPr lang="ko-KR" altLang="en-US" dirty="0" smtClean="0"/>
              <a:t>개선</a:t>
            </a:r>
            <a:endParaRPr lang="en-US" altLang="ko-KR" dirty="0" smtClean="0"/>
          </a:p>
          <a:p>
            <a:r>
              <a:rPr lang="en-US" altLang="ko-KR" dirty="0"/>
              <a:t>2017</a:t>
            </a:r>
            <a:r>
              <a:rPr lang="ko-KR" altLang="en-US" dirty="0"/>
              <a:t>년 종료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사람의 </a:t>
            </a:r>
            <a:r>
              <a:rPr lang="ko-KR" altLang="en-US" dirty="0" err="1"/>
              <a:t>정확도라고</a:t>
            </a:r>
            <a:r>
              <a:rPr lang="ko-KR" altLang="en-US" dirty="0"/>
              <a:t> 알려진 </a:t>
            </a:r>
            <a:r>
              <a:rPr lang="en-US" altLang="ko-KR" dirty="0"/>
              <a:t>5%</a:t>
            </a:r>
            <a:r>
              <a:rPr lang="ko-KR" altLang="en-US" dirty="0"/>
              <a:t>를 </a:t>
            </a:r>
            <a:r>
              <a:rPr lang="ko-KR" altLang="en-US" dirty="0" smtClean="0"/>
              <a:t>추월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2017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SENet</a:t>
            </a:r>
            <a:r>
              <a:rPr lang="ko-KR" altLang="en-US" dirty="0"/>
              <a:t>의 경우 </a:t>
            </a:r>
            <a:r>
              <a:rPr lang="en-US" altLang="ko-KR" dirty="0"/>
              <a:t>2.3%</a:t>
            </a:r>
            <a:r>
              <a:rPr lang="ko-KR" altLang="en-US" dirty="0"/>
              <a:t>로 사람의 인식 </a:t>
            </a:r>
            <a:r>
              <a:rPr lang="ko-KR" altLang="en-US" dirty="0" err="1" smtClean="0"/>
              <a:t>에러률의</a:t>
            </a:r>
            <a:r>
              <a:rPr lang="ko-KR" altLang="en-US" dirty="0" smtClean="0"/>
              <a:t> </a:t>
            </a:r>
            <a:r>
              <a:rPr lang="ko-KR" altLang="en-US" dirty="0"/>
              <a:t>절반도 </a:t>
            </a:r>
            <a:r>
              <a:rPr lang="ko-KR" altLang="en-US" dirty="0" smtClean="0"/>
              <a:t>안됨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2484" y="6524254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https://bskyvision.com/425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7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convolution layer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Image: 1,3,3,1 image, Filter: 2,2,1,1, Stride: </a:t>
            </a:r>
            <a:r>
              <a:rPr lang="en-US" altLang="ko-KR" dirty="0" smtClean="0"/>
              <a:t>1x1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22" y="1825266"/>
            <a:ext cx="7522123" cy="3955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495" y="5567993"/>
            <a:ext cx="1581150" cy="495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48592" y="2572748"/>
            <a:ext cx="608807" cy="167006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257998" y="5522680"/>
            <a:ext cx="319596" cy="29296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057399" y="3407782"/>
            <a:ext cx="5184649" cy="2252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43404" y="1543096"/>
            <a:ext cx="1758815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endParaRPr lang="ko-KR" altLang="en-US" sz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4651" y="1557223"/>
            <a:ext cx="1893467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이미지 수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endParaRPr lang="ko-KR" altLang="en-US" sz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27064" cy="5151503"/>
          </a:xfrm>
        </p:spPr>
        <p:txBody>
          <a:bodyPr/>
          <a:lstStyle/>
          <a:p>
            <a:r>
              <a:rPr lang="ko-KR" altLang="en-US" dirty="0" err="1" smtClean="0"/>
              <a:t>합성곱의</a:t>
            </a:r>
            <a:r>
              <a:rPr lang="ko-KR" altLang="en-US" dirty="0" smtClean="0"/>
              <a:t> 결과인 특징 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Filter</a:t>
            </a:r>
            <a:r>
              <a:rPr lang="ko-KR" altLang="en-US" dirty="0"/>
              <a:t>와 </a:t>
            </a:r>
            <a:r>
              <a:rPr lang="en-US" altLang="ko-KR" dirty="0"/>
              <a:t>Stride</a:t>
            </a:r>
            <a:r>
              <a:rPr lang="ko-KR" altLang="en-US" dirty="0"/>
              <a:t>에 작용으로 </a:t>
            </a:r>
            <a:r>
              <a:rPr lang="en-US" altLang="ko-KR" dirty="0"/>
              <a:t>Feature Map </a:t>
            </a:r>
            <a:r>
              <a:rPr lang="ko-KR" altLang="en-US" dirty="0"/>
              <a:t>크기는 </a:t>
            </a:r>
            <a:r>
              <a:rPr lang="ko-KR" altLang="en-US" dirty="0" smtClean="0"/>
              <a:t>입력 데이터보다 작음</a:t>
            </a:r>
            <a:endParaRPr lang="en-US" altLang="ko-KR" dirty="0" smtClean="0"/>
          </a:p>
          <a:p>
            <a:r>
              <a:rPr lang="ko-KR" altLang="en-US" dirty="0" smtClean="0"/>
              <a:t>패딩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데이터 </a:t>
            </a:r>
            <a:r>
              <a:rPr lang="ko-KR" altLang="en-US" dirty="0"/>
              <a:t>외각에 지정된 픽셀만큼 특정 값으로 채워 넣는 </a:t>
            </a:r>
            <a:r>
              <a:rPr lang="ko-KR" altLang="en-US" dirty="0" smtClean="0"/>
              <a:t>것 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결과인 특징 맵 크기가 줄어드는 </a:t>
            </a:r>
            <a:r>
              <a:rPr lang="ko-KR" altLang="en-US" dirty="0"/>
              <a:t>것을 방지하는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</a:t>
            </a:r>
            <a:r>
              <a:rPr lang="ko-KR" altLang="en-US" dirty="0"/>
              <a:t>패딩 값으로 </a:t>
            </a:r>
            <a:r>
              <a:rPr lang="en-US" altLang="ko-KR" dirty="0"/>
              <a:t>0</a:t>
            </a:r>
            <a:r>
              <a:rPr lang="ko-KR" altLang="en-US" dirty="0"/>
              <a:t>으로 채워 </a:t>
            </a:r>
            <a:r>
              <a:rPr lang="ko-KR" altLang="en-US" dirty="0" smtClean="0"/>
              <a:t>넣음</a:t>
            </a:r>
            <a:endParaRPr lang="en-US" altLang="ko-KR" dirty="0" smtClean="0"/>
          </a:p>
          <a:p>
            <a:r>
              <a:rPr lang="ko-KR" altLang="en-US" dirty="0"/>
              <a:t>필터의 사이즈가 </a:t>
            </a:r>
            <a:r>
              <a:rPr lang="en-US" altLang="ko-KR" dirty="0"/>
              <a:t>k</a:t>
            </a:r>
          </a:p>
          <a:p>
            <a:pPr lvl="1"/>
            <a:r>
              <a:rPr lang="ko-KR" altLang="en-US" dirty="0"/>
              <a:t>사방으로 </a:t>
            </a:r>
            <a:r>
              <a:rPr lang="en-US" altLang="ko-KR" dirty="0"/>
              <a:t>k/2 </a:t>
            </a:r>
            <a:r>
              <a:rPr lang="ko-KR" altLang="en-US" dirty="0"/>
              <a:t>만큼의 패딩</a:t>
            </a:r>
            <a:endParaRPr lang="en-US" altLang="ko-KR" dirty="0"/>
          </a:p>
          <a:p>
            <a:pPr lvl="1"/>
            <a:r>
              <a:rPr lang="en-US" altLang="ko-KR" dirty="0"/>
              <a:t>K=3</a:t>
            </a:r>
          </a:p>
          <a:p>
            <a:pPr lvl="2"/>
            <a:r>
              <a:rPr lang="en-US" altLang="ko-KR" dirty="0"/>
              <a:t>3/2 = 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32" y="2786726"/>
            <a:ext cx="3920148" cy="35454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72" y="388620"/>
            <a:ext cx="3780951" cy="244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8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Pooling </a:t>
            </a:r>
            <a:r>
              <a:rPr lang="ko-KR" altLang="en-US" dirty="0" smtClean="0"/>
              <a:t>레이어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7861503" cy="5151503"/>
          </a:xfrm>
        </p:spPr>
        <p:txBody>
          <a:bodyPr/>
          <a:lstStyle/>
          <a:p>
            <a:r>
              <a:rPr lang="ko-KR" altLang="en-US" dirty="0" smtClean="0"/>
              <a:t>데이터의 공간적인 특성을 유지하면서 크기를 줄여주는 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컨볼루션의</a:t>
            </a:r>
            <a:r>
              <a:rPr lang="ko-KR" altLang="en-US" dirty="0" smtClean="0"/>
              <a:t> 결과인 </a:t>
            </a:r>
            <a:r>
              <a:rPr lang="en-US" altLang="ko-KR" dirty="0" smtClean="0"/>
              <a:t>Activation Map</a:t>
            </a:r>
            <a:r>
              <a:rPr lang="ko-KR" altLang="en-US" dirty="0" smtClean="0"/>
              <a:t>을 </a:t>
            </a:r>
            <a:r>
              <a:rPr lang="ko-KR" altLang="en-US" dirty="0"/>
              <a:t>줄이거나 </a:t>
            </a:r>
            <a:r>
              <a:rPr lang="ko-KR" altLang="en-US" dirty="0" smtClean="0"/>
              <a:t>특정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데이터를 강조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연속적인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층 사이에 삽입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학습할 가중치를 줄이고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과적합</a:t>
            </a:r>
            <a:r>
              <a:rPr lang="en-US" altLang="ko-KR" dirty="0" smtClean="0"/>
              <a:t>(overfitting) </a:t>
            </a:r>
            <a:r>
              <a:rPr lang="ko-KR" altLang="en-US" dirty="0" smtClean="0"/>
              <a:t>문제도 해결</a:t>
            </a:r>
            <a:endParaRPr lang="en-US" altLang="ko-KR" dirty="0" smtClean="0"/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 smtClean="0"/>
              <a:t>Pooling </a:t>
            </a:r>
            <a:r>
              <a:rPr lang="ko-KR" altLang="en-US" dirty="0"/>
              <a:t>크기와 </a:t>
            </a:r>
            <a:r>
              <a:rPr lang="en-US" altLang="ko-KR" dirty="0"/>
              <a:t>Stride</a:t>
            </a:r>
            <a:r>
              <a:rPr lang="ko-KR" altLang="en-US" dirty="0"/>
              <a:t>를 </a:t>
            </a:r>
            <a:r>
              <a:rPr lang="ko-KR" altLang="en-US" dirty="0" smtClean="0"/>
              <a:t>같은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크기로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</a:t>
            </a:r>
            <a:r>
              <a:rPr lang="ko-KR" altLang="en-US" dirty="0"/>
              <a:t>원소가 한 </a:t>
            </a:r>
            <a:r>
              <a:rPr lang="ko-KR" altLang="en-US" dirty="0" smtClean="0"/>
              <a:t>번씩 처리 </a:t>
            </a:r>
            <a:r>
              <a:rPr lang="ko-KR" altLang="en-US" dirty="0"/>
              <a:t>되도록 </a:t>
            </a:r>
            <a:r>
              <a:rPr lang="ko-KR" altLang="en-US" dirty="0" smtClean="0"/>
              <a:t>설정</a:t>
            </a:r>
            <a:endParaRPr lang="ko-KR" altLang="en-US" dirty="0"/>
          </a:p>
          <a:p>
            <a:r>
              <a:rPr lang="ko-KR" altLang="en-US" dirty="0" err="1" smtClean="0"/>
              <a:t>풀링의</a:t>
            </a:r>
            <a:r>
              <a:rPr lang="ko-KR" altLang="en-US" dirty="0" smtClean="0"/>
              <a:t>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Max Pooling</a:t>
            </a:r>
          </a:p>
          <a:p>
            <a:pPr lvl="2"/>
            <a:r>
              <a:rPr lang="ko-KR" altLang="en-US" dirty="0" err="1"/>
              <a:t>정사각</a:t>
            </a:r>
            <a:r>
              <a:rPr lang="ko-KR" altLang="en-US" dirty="0"/>
              <a:t> 행렬의 특정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안에 </a:t>
            </a:r>
            <a:r>
              <a:rPr lang="ko-KR" altLang="en-US" dirty="0"/>
              <a:t>값의 </a:t>
            </a:r>
            <a:r>
              <a:rPr lang="ko-KR" altLang="en-US" dirty="0" smtClean="0"/>
              <a:t>최댓값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 이것을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Average Pooling</a:t>
            </a:r>
            <a:r>
              <a:rPr lang="en-US" altLang="ko-KR" dirty="0"/>
              <a:t>, Min </a:t>
            </a:r>
            <a:r>
              <a:rPr lang="en-US" altLang="ko-KR" dirty="0" smtClean="0"/>
              <a:t>Pooling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11" y="3853308"/>
            <a:ext cx="3845620" cy="24711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64" y="1673354"/>
            <a:ext cx="1815040" cy="20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하나의 이미지에 커널은 여러 개 구성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32</a:t>
            </a:r>
            <a:r>
              <a:rPr lang="ko-KR" altLang="en-US" dirty="0" smtClean="0"/>
              <a:t>개의 필터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32</a:t>
            </a:r>
            <a:r>
              <a:rPr lang="ko-KR" altLang="en-US" dirty="0" smtClean="0"/>
              <a:t>개의 특징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r>
              <a:rPr lang="en-US" altLang="ko-KR" dirty="0" smtClean="0"/>
              <a:t>32</a:t>
            </a:r>
            <a:r>
              <a:rPr lang="ko-KR" altLang="en-US" dirty="0" smtClean="0"/>
              <a:t>개의 특징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다음 층에서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32</a:t>
            </a:r>
            <a:r>
              <a:rPr lang="ko-KR" altLang="en-US" dirty="0" smtClean="0"/>
              <a:t>개의 채널로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en-US" altLang="ko-KR" dirty="0" smtClean="0"/>
              <a:t>3 * 3</a:t>
            </a:r>
            <a:r>
              <a:rPr lang="ko-KR" altLang="en-US" dirty="0" smtClean="0"/>
              <a:t>의 커널이라면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 * 3 * 32 </a:t>
            </a:r>
            <a:r>
              <a:rPr lang="ko-KR" altLang="en-US" dirty="0" smtClean="0"/>
              <a:t>의 구조가 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050" name="Picture 2" descr="https://t1.daumcdn.net/cfile/tistory/210E264758731BB5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57" y="1599817"/>
            <a:ext cx="3667830" cy="22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210E3B4758731BB61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3" y="3887149"/>
            <a:ext cx="5194768" cy="238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1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 and max pooling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Google Shape;18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683" y="153696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1545" y="262012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984" y="181661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23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필터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컬러 색상에서 합성 곱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필터 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채널마다 다른 필터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en-US" altLang="ko-KR" dirty="0"/>
              <a:t>2 x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필터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필요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 x 2 x 3(</a:t>
            </a:r>
            <a:r>
              <a:rPr lang="ko-KR" altLang="en-US" dirty="0" smtClean="0"/>
              <a:t>채널 수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549" y="1635559"/>
            <a:ext cx="4663360" cy="45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유명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스탠포드</a:t>
            </a:r>
            <a:r>
              <a:rPr lang="ko-KR" altLang="en-US" dirty="0" smtClean="0"/>
              <a:t> 대학의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강좌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CS231n </a:t>
            </a:r>
            <a:r>
              <a:rPr lang="ko-KR" altLang="en-US" dirty="0">
                <a:hlinkClick r:id="rId2"/>
              </a:rPr>
              <a:t>강의노트 </a:t>
            </a:r>
            <a:r>
              <a:rPr lang="en-US" altLang="ko-KR" dirty="0">
                <a:hlinkClick r:id="rId2"/>
              </a:rPr>
              <a:t>Convolutional Neural Networks</a:t>
            </a:r>
          </a:p>
          <a:p>
            <a:pPr lvl="2"/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://aikorea.org/cs231n/convolutional-networks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강의 </a:t>
            </a:r>
            <a:r>
              <a:rPr lang="en-US" altLang="ko-KR" dirty="0" smtClean="0"/>
              <a:t>PPT</a:t>
            </a:r>
          </a:p>
          <a:p>
            <a:pPr lvl="2"/>
            <a:r>
              <a:rPr lang="en-US" altLang="ko-KR" dirty="0" smtClean="0">
                <a:hlinkClick r:id="rId4"/>
              </a:rPr>
              <a:t>http</a:t>
            </a:r>
            <a:r>
              <a:rPr lang="en-US" altLang="ko-KR" dirty="0">
                <a:hlinkClick r:id="rId4"/>
              </a:rPr>
              <a:t>://cs231n.stanford.edu/slides/2020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4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데모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509016" cy="550868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레이어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</a:t>
            </a:r>
            <a:r>
              <a:rPr lang="en-US" altLang="ko-KR" dirty="0" smtClean="0"/>
              <a:t>(</a:t>
            </a:r>
            <a:r>
              <a:rPr lang="ko-KR" altLang="en-US" dirty="0" smtClean="0"/>
              <a:t>볼륨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</a:t>
            </a:r>
            <a:r>
              <a:rPr lang="ko-KR" altLang="en-US" dirty="0"/>
              <a:t>볼륨</a:t>
            </a:r>
            <a:r>
              <a:rPr lang="en-US" altLang="ko-KR" dirty="0"/>
              <a:t>(</a:t>
            </a:r>
            <a:r>
              <a:rPr lang="ko-KR" altLang="en-US" dirty="0"/>
              <a:t>파란색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가중치 </a:t>
            </a:r>
            <a:r>
              <a:rPr lang="ko-KR" altLang="en-US" dirty="0"/>
              <a:t>볼륨</a:t>
            </a:r>
            <a:r>
              <a:rPr lang="en-US" altLang="ko-KR" dirty="0"/>
              <a:t>(</a:t>
            </a:r>
            <a:r>
              <a:rPr lang="ko-KR" altLang="en-US" dirty="0"/>
              <a:t>빨간색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출력 </a:t>
            </a:r>
            <a:r>
              <a:rPr lang="ko-KR" altLang="en-US" dirty="0"/>
              <a:t>볼륨</a:t>
            </a:r>
            <a:r>
              <a:rPr lang="en-US" altLang="ko-KR" dirty="0"/>
              <a:t>(</a:t>
            </a:r>
            <a:r>
              <a:rPr lang="ko-KR" altLang="en-US" dirty="0"/>
              <a:t>녹색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W1=5, H1=5</a:t>
            </a:r>
          </a:p>
          <a:p>
            <a:pPr lvl="1"/>
            <a:r>
              <a:rPr lang="en-US" altLang="ko-KR" dirty="0" smtClean="0"/>
              <a:t>D1=3(</a:t>
            </a:r>
            <a:r>
              <a:rPr lang="ko-KR" altLang="en-US" dirty="0" smtClean="0"/>
              <a:t>채널 수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제로 패딩 </a:t>
            </a:r>
            <a:r>
              <a:rPr lang="en-US" altLang="ko-KR" dirty="0"/>
              <a:t>P=1 </a:t>
            </a:r>
            <a:r>
              <a:rPr lang="ko-KR" altLang="en-US" dirty="0"/>
              <a:t>이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 </a:t>
            </a:r>
            <a:r>
              <a:rPr lang="ko-KR" altLang="en-US" dirty="0"/>
              <a:t>볼륨의 가장자리가 모두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r>
              <a:rPr lang="ko-KR" altLang="en-US" dirty="0"/>
              <a:t>가중치</a:t>
            </a:r>
            <a:r>
              <a:rPr lang="en-US" altLang="ko-KR" dirty="0"/>
              <a:t>(</a:t>
            </a:r>
            <a:r>
              <a:rPr lang="ko-KR" altLang="en-US" dirty="0"/>
              <a:t>필터</a:t>
            </a:r>
            <a:r>
              <a:rPr lang="en-US" altLang="ko-KR" dirty="0"/>
              <a:t>, </a:t>
            </a:r>
            <a:r>
              <a:rPr lang="ko-KR" altLang="en-US" dirty="0"/>
              <a:t>커널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레이어의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* 3 </a:t>
            </a:r>
            <a:r>
              <a:rPr lang="ko-KR" altLang="en-US" dirty="0" smtClean="0"/>
              <a:t>크기의 필터 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채널</a:t>
            </a:r>
            <a:r>
              <a:rPr lang="en-US" altLang="ko-KR" dirty="0" smtClean="0"/>
              <a:t>(3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마다 필요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3 * 3 * 3</a:t>
            </a:r>
          </a:p>
          <a:p>
            <a:pPr lvl="2"/>
            <a:r>
              <a:rPr lang="ko-KR" altLang="en-US" dirty="0" smtClean="0"/>
              <a:t>편향도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stride 2</a:t>
            </a:r>
            <a:r>
              <a:rPr lang="ko-KR" altLang="en-US" dirty="0"/>
              <a:t>마다 적용</a:t>
            </a:r>
            <a:endParaRPr lang="en-US" altLang="ko-KR" dirty="0"/>
          </a:p>
          <a:p>
            <a:pPr lvl="2"/>
            <a:r>
              <a:rPr lang="en-US" altLang="ko-KR" dirty="0" smtClean="0"/>
              <a:t>K=2(</a:t>
            </a:r>
            <a:r>
              <a:rPr lang="ko-KR" altLang="en-US" dirty="0" smtClean="0"/>
              <a:t>커널 수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>
                <a:solidFill>
                  <a:srgbClr val="FFC000"/>
                </a:solidFill>
              </a:rPr>
              <a:t>F=3(</a:t>
            </a:r>
            <a:r>
              <a:rPr lang="ko-KR" altLang="en-US" dirty="0" smtClean="0">
                <a:solidFill>
                  <a:srgbClr val="FFC000"/>
                </a:solidFill>
              </a:rPr>
              <a:t>필터 크기</a:t>
            </a:r>
            <a:r>
              <a:rPr lang="en-US" altLang="ko-KR" dirty="0" smtClean="0">
                <a:solidFill>
                  <a:srgbClr val="FFC000"/>
                </a:solidFill>
              </a:rPr>
              <a:t>)</a:t>
            </a:r>
          </a:p>
          <a:p>
            <a:pPr lvl="2"/>
            <a:r>
              <a:rPr lang="en-US" altLang="ko-KR" dirty="0" smtClean="0"/>
              <a:t>S=2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P=1</a:t>
            </a:r>
          </a:p>
          <a:p>
            <a:pPr lvl="3"/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63" y="1471972"/>
            <a:ext cx="5015442" cy="44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0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데모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335999"/>
            <a:ext cx="8603852" cy="542567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W1=5, H1=5</a:t>
            </a:r>
          </a:p>
          <a:p>
            <a:pPr lvl="1"/>
            <a:r>
              <a:rPr lang="en-US" altLang="ko-KR" dirty="0"/>
              <a:t>D1=3(</a:t>
            </a:r>
            <a:r>
              <a:rPr lang="ko-KR" altLang="en-US" dirty="0"/>
              <a:t>채널 수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제로 패딩 </a:t>
            </a:r>
            <a:r>
              <a:rPr lang="en-US" altLang="ko-KR" dirty="0"/>
              <a:t>P=1 </a:t>
            </a:r>
            <a:r>
              <a:rPr lang="ko-KR" altLang="en-US" dirty="0"/>
              <a:t>이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가장자리가 모두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0</a:t>
            </a:r>
            <a:r>
              <a:rPr lang="ko-KR" altLang="en-US" dirty="0"/>
              <a:t>으로 추가</a:t>
            </a:r>
            <a:endParaRPr lang="en-US" altLang="ko-KR" dirty="0"/>
          </a:p>
          <a:p>
            <a:r>
              <a:rPr lang="ko-KR" altLang="en-US" dirty="0"/>
              <a:t>가중치</a:t>
            </a:r>
            <a:r>
              <a:rPr lang="en-US" altLang="ko-KR" dirty="0"/>
              <a:t>(</a:t>
            </a:r>
            <a:r>
              <a:rPr lang="ko-KR" altLang="en-US" dirty="0"/>
              <a:t>필터</a:t>
            </a:r>
            <a:r>
              <a:rPr lang="en-US" altLang="ko-KR" dirty="0"/>
              <a:t>, </a:t>
            </a:r>
            <a:r>
              <a:rPr lang="ko-KR" altLang="en-US" dirty="0"/>
              <a:t>커널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레이어의 </a:t>
            </a:r>
            <a:r>
              <a:rPr lang="ko-KR" altLang="en-US" dirty="0" err="1"/>
              <a:t>파라미터</a:t>
            </a:r>
            <a:endParaRPr lang="en-US" altLang="ko-KR" dirty="0"/>
          </a:p>
          <a:p>
            <a:pPr lvl="1"/>
            <a:r>
              <a:rPr lang="en-US" altLang="ko-KR" dirty="0"/>
              <a:t>3 * 3 </a:t>
            </a:r>
            <a:r>
              <a:rPr lang="ko-KR" altLang="en-US" dirty="0"/>
              <a:t>크기의 필터 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ko-KR" altLang="en-US" dirty="0"/>
              <a:t>편향도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stride 2</a:t>
            </a:r>
            <a:r>
              <a:rPr lang="ko-KR" altLang="en-US" dirty="0"/>
              <a:t>마다 적용</a:t>
            </a:r>
            <a:endParaRPr lang="en-US" altLang="ko-KR" dirty="0"/>
          </a:p>
          <a:p>
            <a:pPr lvl="2"/>
            <a:r>
              <a:rPr lang="en-US" altLang="ko-KR" dirty="0"/>
              <a:t>K=2, </a:t>
            </a:r>
            <a:r>
              <a:rPr lang="en-US" altLang="ko-KR" dirty="0">
                <a:solidFill>
                  <a:srgbClr val="FFC000"/>
                </a:solidFill>
              </a:rPr>
              <a:t>F=3</a:t>
            </a:r>
            <a:r>
              <a:rPr lang="en-US" altLang="ko-KR" dirty="0"/>
              <a:t>, S=2, </a:t>
            </a:r>
            <a:r>
              <a:rPr lang="en-US" altLang="ko-KR" dirty="0">
                <a:solidFill>
                  <a:srgbClr val="FF0000"/>
                </a:solidFill>
              </a:rPr>
              <a:t>P=1</a:t>
            </a:r>
            <a:endParaRPr lang="en-US" altLang="ko-KR" dirty="0" smtClean="0"/>
          </a:p>
          <a:p>
            <a:r>
              <a:rPr lang="ko-KR" altLang="en-US" dirty="0" smtClean="0"/>
              <a:t>출력 볼륨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크기와 계산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각각</a:t>
            </a:r>
            <a:r>
              <a:rPr lang="en-US" altLang="ko-KR" dirty="0" smtClean="0"/>
              <a:t> (</a:t>
            </a:r>
            <a:r>
              <a:rPr lang="en-US" altLang="ko-KR" dirty="0"/>
              <a:t>5 </a:t>
            </a:r>
            <a:r>
              <a:rPr lang="en-US" altLang="ko-KR" dirty="0" smtClean="0"/>
              <a:t>– </a:t>
            </a:r>
            <a:r>
              <a:rPr lang="en-US" altLang="ko-KR" dirty="0">
                <a:solidFill>
                  <a:srgbClr val="FFC000"/>
                </a:solidFill>
              </a:rPr>
              <a:t>3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)/</a:t>
            </a:r>
            <a:r>
              <a:rPr lang="en-US" altLang="ko-KR" dirty="0">
                <a:solidFill>
                  <a:srgbClr val="00B050"/>
                </a:solidFill>
              </a:rPr>
              <a:t>2</a:t>
            </a:r>
            <a:r>
              <a:rPr lang="en-US" altLang="ko-KR" dirty="0"/>
              <a:t> + 1 = </a:t>
            </a:r>
            <a:r>
              <a:rPr lang="en-US" altLang="ko-KR" dirty="0" smtClean="0"/>
              <a:t>3</a:t>
            </a:r>
          </a:p>
          <a:p>
            <a:pPr lvl="2"/>
            <a:r>
              <a:rPr lang="ko-KR" altLang="en-US" dirty="0" smtClean="0"/>
              <a:t>입력</a:t>
            </a:r>
            <a:r>
              <a:rPr lang="en-US" altLang="ko-KR" dirty="0"/>
              <a:t>(</a:t>
            </a:r>
            <a:r>
              <a:rPr lang="ko-KR" altLang="en-US" dirty="0"/>
              <a:t>파란색</a:t>
            </a:r>
            <a:r>
              <a:rPr lang="en-US" altLang="ko-KR" dirty="0"/>
              <a:t>)</a:t>
            </a:r>
            <a:r>
              <a:rPr lang="ko-KR" altLang="en-US" dirty="0"/>
              <a:t>과 필터</a:t>
            </a:r>
            <a:r>
              <a:rPr lang="en-US" altLang="ko-KR" dirty="0"/>
              <a:t>(</a:t>
            </a:r>
            <a:r>
              <a:rPr lang="ko-KR" altLang="en-US" dirty="0"/>
              <a:t>빨간색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</a:t>
            </a:r>
            <a:r>
              <a:rPr lang="en-US" altLang="ko-KR" dirty="0"/>
              <a:t>elementwise</a:t>
            </a:r>
            <a:r>
              <a:rPr lang="ko-KR" altLang="en-US" dirty="0"/>
              <a:t>로 곱해진 뒤 하나로 </a:t>
            </a:r>
            <a:r>
              <a:rPr lang="ko-KR" altLang="en-US" dirty="0" smtClean="0"/>
              <a:t>더해지고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Bias</a:t>
            </a:r>
            <a:r>
              <a:rPr lang="ko-KR" altLang="en-US" dirty="0"/>
              <a:t>가 </a:t>
            </a:r>
            <a:r>
              <a:rPr lang="ko-KR" altLang="en-US" dirty="0" err="1" smtClean="0"/>
              <a:t>더해짐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필터 개수만큼 편향 수 필요</a:t>
            </a:r>
            <a:endParaRPr lang="en-US" altLang="ko-KR" dirty="0" smtClean="0"/>
          </a:p>
          <a:p>
            <a:r>
              <a:rPr lang="ko-KR" altLang="en-US" dirty="0" err="1" smtClean="0"/>
              <a:t>패러미터의</a:t>
            </a:r>
            <a:r>
              <a:rPr lang="ko-KR" altLang="en-US" dirty="0" smtClean="0"/>
              <a:t> 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커널 배열의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 수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편향 수 </a:t>
            </a:r>
            <a:endParaRPr lang="en-US" altLang="ko-KR" dirty="0" smtClean="0"/>
          </a:p>
          <a:p>
            <a:pPr lvl="2"/>
            <a:r>
              <a:rPr lang="ko-KR" altLang="en-US" dirty="0"/>
              <a:t>커널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(K) * ( </a:t>
            </a:r>
            <a:r>
              <a:rPr lang="ko-KR" altLang="en-US" dirty="0" smtClean="0"/>
              <a:t>커널 사이즈</a:t>
            </a:r>
            <a:r>
              <a:rPr lang="en-US" altLang="ko-KR" dirty="0" smtClean="0"/>
              <a:t>(F)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 * </a:t>
            </a:r>
            <a:r>
              <a:rPr lang="ko-KR" altLang="en-US" dirty="0" smtClean="0"/>
              <a:t>채널</a:t>
            </a:r>
            <a:r>
              <a:rPr lang="en-US" altLang="ko-KR" dirty="0" smtClean="0"/>
              <a:t>:</a:t>
            </a:r>
            <a:r>
              <a:rPr lang="ko-KR" altLang="en-US" dirty="0" smtClean="0"/>
              <a:t>색상 수</a:t>
            </a:r>
            <a:r>
              <a:rPr lang="en-US" altLang="ko-KR" dirty="0" smtClean="0"/>
              <a:t>(D) + 1(</a:t>
            </a:r>
            <a:r>
              <a:rPr lang="ko-KR" altLang="en-US" dirty="0" smtClean="0"/>
              <a:t>편향 수</a:t>
            </a:r>
            <a:r>
              <a:rPr lang="en-US" altLang="ko-KR" dirty="0" smtClean="0"/>
              <a:t>) )</a:t>
            </a:r>
          </a:p>
          <a:p>
            <a:pPr lvl="2"/>
            <a:r>
              <a:rPr lang="en-US" altLang="ko-KR" dirty="0" smtClean="0"/>
              <a:t>2 * ( 3*3 * 3 + 1) = 2 * (27 + 1) = 2*28 = 56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83" y="125712"/>
            <a:ext cx="5367385" cy="4743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9586" y="83745"/>
            <a:ext cx="2177556" cy="312997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42626" y="3956312"/>
            <a:ext cx="1952473" cy="467692"/>
          </a:xfrm>
          <a:prstGeom prst="wedgeRoundRectCallout">
            <a:avLst>
              <a:gd name="adj1" fmla="val -22671"/>
              <a:gd name="adj2" fmla="val -204703"/>
              <a:gd name="adj3" fmla="val 1666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CNN</a:t>
            </a:r>
            <a:r>
              <a:rPr lang="ko-KR" altLang="en-US" sz="1200" dirty="0" smtClean="0">
                <a:solidFill>
                  <a:srgbClr val="FF0000"/>
                </a:solidFill>
              </a:rPr>
              <a:t>의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패러미터는</a:t>
            </a:r>
            <a:r>
              <a:rPr lang="ko-KR" altLang="en-US" sz="1200" dirty="0" smtClean="0">
                <a:solidFill>
                  <a:srgbClr val="FF0000"/>
                </a:solidFill>
              </a:rPr>
              <a:t> 바로 커널과 편향의 수이다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4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필터 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채널 </a:t>
            </a:r>
            <a:r>
              <a:rPr lang="en-US" altLang="ko-KR" dirty="0" smtClean="0"/>
              <a:t>3</a:t>
            </a:r>
          </a:p>
          <a:p>
            <a:pPr lvl="1"/>
            <a:r>
              <a:rPr lang="ko-KR" altLang="en-US" dirty="0" smtClean="0"/>
              <a:t>커널 크기 </a:t>
            </a:r>
            <a:r>
              <a:rPr lang="en-US" altLang="ko-KR" dirty="0" smtClean="0"/>
              <a:t>3 * 3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 * 4 * 2</a:t>
            </a:r>
          </a:p>
          <a:p>
            <a:pPr lvl="2"/>
            <a:r>
              <a:rPr lang="en-US" altLang="ko-KR" dirty="0" smtClean="0"/>
              <a:t>4 * 4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57" y="2851490"/>
            <a:ext cx="6073689" cy="338631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797909" y="4908062"/>
            <a:ext cx="250092" cy="32043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724402" y="4316389"/>
            <a:ext cx="250092" cy="32043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33719" y="1686348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https://www.deeplearning.ai/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72538" y="5228493"/>
            <a:ext cx="7008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 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9448" y="4453539"/>
            <a:ext cx="7008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 수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958340" y="769363"/>
            <a:ext cx="2564472" cy="249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err="1" smtClean="0"/>
              <a:t>에러률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Layers: </a:t>
            </a:r>
            <a:r>
              <a:rPr lang="ko-KR" altLang="en-US" dirty="0" err="1"/>
              <a:t>딥러닝</a:t>
            </a:r>
            <a:r>
              <a:rPr lang="ko-KR" altLang="en-US" dirty="0"/>
              <a:t> 깊이의 증가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 </a:t>
            </a:r>
            <a:r>
              <a:rPr lang="ko-KR" altLang="en-US" dirty="0" smtClean="0"/>
              <a:t>층 이상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2515543"/>
            <a:ext cx="8559478" cy="3299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48" y="1939659"/>
            <a:ext cx="4707670" cy="1508283"/>
          </a:xfrm>
          <a:prstGeom prst="rect">
            <a:avLst/>
          </a:prstGeom>
        </p:spPr>
      </p:pic>
      <p:sp>
        <p:nvSpPr>
          <p:cNvPr id="9" name="오른쪽 대괄호 8"/>
          <p:cNvSpPr/>
          <p:nvPr/>
        </p:nvSpPr>
        <p:spPr>
          <a:xfrm rot="5400000">
            <a:off x="5481200" y="3215854"/>
            <a:ext cx="125854" cy="5317679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64856" y="5945353"/>
            <a:ext cx="75854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CNN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오른쪽 대괄호 10"/>
          <p:cNvSpPr/>
          <p:nvPr/>
        </p:nvSpPr>
        <p:spPr>
          <a:xfrm rot="5400000">
            <a:off x="1164193" y="5338330"/>
            <a:ext cx="121472" cy="1077113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5193" y="5977516"/>
            <a:ext cx="227151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ML(feature engineering)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/>
              <a:t>컨</a:t>
            </a:r>
            <a:r>
              <a:rPr lang="ko-KR" altLang="en-US" dirty="0" err="1" smtClean="0"/>
              <a:t>볼루션</a:t>
            </a:r>
            <a:r>
              <a:rPr lang="ko-KR" altLang="en-US" dirty="0" smtClean="0"/>
              <a:t> 단계의 </a:t>
            </a:r>
            <a:r>
              <a:rPr lang="ko-KR" altLang="en-US" dirty="0" err="1" smtClean="0"/>
              <a:t>패러미터</a:t>
            </a:r>
            <a:r>
              <a:rPr lang="ko-KR" altLang="en-US" dirty="0" smtClean="0"/>
              <a:t>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패러미터의</a:t>
            </a:r>
            <a:r>
              <a:rPr lang="ko-KR" altLang="en-US" dirty="0"/>
              <a:t> 수</a:t>
            </a:r>
            <a:r>
              <a:rPr lang="en-US" altLang="ko-KR" dirty="0"/>
              <a:t>: </a:t>
            </a:r>
            <a:r>
              <a:rPr lang="ko-KR" altLang="en-US" dirty="0"/>
              <a:t>커널의</a:t>
            </a:r>
            <a:r>
              <a:rPr lang="en-US" altLang="ko-KR" dirty="0"/>
              <a:t> </a:t>
            </a:r>
            <a:r>
              <a:rPr lang="ko-KR" altLang="en-US" dirty="0"/>
              <a:t>원소 수 </a:t>
            </a:r>
            <a:r>
              <a:rPr lang="en-US" altLang="ko-KR" dirty="0"/>
              <a:t>+ </a:t>
            </a:r>
            <a:r>
              <a:rPr lang="ko-KR" altLang="en-US" dirty="0"/>
              <a:t>편향 수 </a:t>
            </a:r>
            <a:endParaRPr lang="en-US" altLang="ko-KR" dirty="0"/>
          </a:p>
          <a:p>
            <a:pPr lvl="1"/>
            <a:r>
              <a:rPr lang="ko-KR" altLang="en-US" dirty="0" smtClean="0"/>
              <a:t>커널 </a:t>
            </a:r>
            <a:r>
              <a:rPr lang="ko-KR" altLang="en-US" dirty="0"/>
              <a:t>수</a:t>
            </a:r>
            <a:r>
              <a:rPr lang="en-US" altLang="ko-KR" dirty="0"/>
              <a:t>(K) * ( </a:t>
            </a:r>
            <a:r>
              <a:rPr lang="ko-KR" altLang="en-US" dirty="0"/>
              <a:t>커널 사이즈</a:t>
            </a:r>
            <a:r>
              <a:rPr lang="en-US" altLang="ko-KR" dirty="0"/>
              <a:t>(F)</a:t>
            </a:r>
            <a:r>
              <a:rPr lang="en-US" altLang="ko-KR" baseline="30000" dirty="0"/>
              <a:t>2</a:t>
            </a:r>
            <a:r>
              <a:rPr lang="en-US" altLang="ko-KR" dirty="0"/>
              <a:t> * </a:t>
            </a:r>
            <a:r>
              <a:rPr lang="ko-KR" altLang="en-US" dirty="0" smtClean="0"/>
              <a:t>채널 또는 </a:t>
            </a:r>
            <a:r>
              <a:rPr lang="ko-KR" altLang="en-US" dirty="0" err="1" smtClean="0"/>
              <a:t>특징맵</a:t>
            </a:r>
            <a:r>
              <a:rPr lang="ko-KR" altLang="en-US" dirty="0" smtClean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(D) + 1(</a:t>
            </a:r>
            <a:r>
              <a:rPr lang="ko-KR" altLang="en-US" dirty="0"/>
              <a:t>편향 수</a:t>
            </a:r>
            <a:r>
              <a:rPr lang="en-US" altLang="ko-KR" dirty="0" smtClean="0"/>
              <a:t>) )</a:t>
            </a:r>
          </a:p>
          <a:p>
            <a:pPr lvl="2"/>
            <a:r>
              <a:rPr lang="ko-KR" altLang="en-US" dirty="0" smtClean="0"/>
              <a:t>커널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결과의 </a:t>
            </a:r>
            <a:r>
              <a:rPr lang="ko-KR" altLang="en-US" dirty="0" err="1" smtClean="0"/>
              <a:t>특징맵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r>
              <a:rPr lang="ko-KR" altLang="en-US" dirty="0" smtClean="0"/>
              <a:t>두 개의 </a:t>
            </a:r>
            <a:r>
              <a:rPr lang="en-US" altLang="ko-KR" dirty="0" smtClean="0"/>
              <a:t>Convolution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커널 </a:t>
            </a:r>
            <a:r>
              <a:rPr lang="en-US" altLang="ko-KR" dirty="0" smtClean="0"/>
              <a:t>5 * 5 * 3(</a:t>
            </a:r>
            <a:r>
              <a:rPr lang="ko-KR" altLang="en-US" dirty="0" smtClean="0"/>
              <a:t>채널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이전 </a:t>
            </a:r>
            <a:r>
              <a:rPr lang="ko-KR" altLang="en-US" dirty="0" err="1" smtClean="0"/>
              <a:t>특징맵</a:t>
            </a:r>
            <a:r>
              <a:rPr lang="ko-KR" altLang="en-US" dirty="0" smtClean="0"/>
              <a:t> 수</a:t>
            </a:r>
            <a:r>
              <a:rPr lang="en-US" altLang="ko-KR" dirty="0" smtClean="0"/>
              <a:t>),  6</a:t>
            </a:r>
            <a:r>
              <a:rPr lang="ko-KR" altLang="en-US" dirty="0" smtClean="0"/>
              <a:t>개를 사용한 </a:t>
            </a:r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2"/>
            <a:r>
              <a:rPr lang="en-US" altLang="ko-KR" dirty="0"/>
              <a:t>6</a:t>
            </a:r>
            <a:r>
              <a:rPr lang="en-US" altLang="ko-KR" dirty="0" smtClean="0"/>
              <a:t> * ((5*5) * 3 + 1) </a:t>
            </a:r>
          </a:p>
          <a:p>
            <a:pPr lvl="1"/>
            <a:r>
              <a:rPr lang="ko-KR" altLang="en-US" dirty="0"/>
              <a:t>커널 </a:t>
            </a:r>
            <a:r>
              <a:rPr lang="en-US" altLang="ko-KR" dirty="0"/>
              <a:t>5 * </a:t>
            </a:r>
            <a:r>
              <a:rPr lang="en-US" altLang="ko-KR" dirty="0" smtClean="0"/>
              <a:t>5 </a:t>
            </a:r>
            <a:r>
              <a:rPr lang="en-US" altLang="ko-KR" dirty="0"/>
              <a:t>* </a:t>
            </a:r>
            <a:r>
              <a:rPr lang="en-US" altLang="ko-KR" dirty="0" smtClean="0"/>
              <a:t>6(</a:t>
            </a:r>
            <a:r>
              <a:rPr lang="ko-KR" altLang="en-US" dirty="0"/>
              <a:t>채널</a:t>
            </a:r>
            <a:r>
              <a:rPr lang="en-US" altLang="ko-KR" dirty="0"/>
              <a:t>, </a:t>
            </a:r>
            <a:r>
              <a:rPr lang="ko-KR" altLang="en-US" dirty="0"/>
              <a:t>또는 이전 </a:t>
            </a:r>
            <a:r>
              <a:rPr lang="ko-KR" altLang="en-US" dirty="0" err="1"/>
              <a:t>특징맵</a:t>
            </a:r>
            <a:r>
              <a:rPr lang="ko-KR" altLang="en-US" dirty="0"/>
              <a:t> 수</a:t>
            </a:r>
            <a:r>
              <a:rPr lang="en-US" altLang="ko-KR" dirty="0" smtClean="0"/>
              <a:t>), 10</a:t>
            </a:r>
            <a:r>
              <a:rPr lang="ko-KR" altLang="en-US" dirty="0"/>
              <a:t>개를 사용한 </a:t>
            </a:r>
            <a:r>
              <a:rPr lang="ko-KR" altLang="en-US" dirty="0" err="1"/>
              <a:t>컨볼루션</a:t>
            </a:r>
            <a:r>
              <a:rPr lang="en-US" altLang="ko-KR" dirty="0"/>
              <a:t> </a:t>
            </a:r>
            <a:r>
              <a:rPr lang="ko-KR" altLang="en-US" dirty="0"/>
              <a:t>층</a:t>
            </a:r>
            <a:endParaRPr lang="en-US" altLang="ko-KR" dirty="0"/>
          </a:p>
          <a:p>
            <a:pPr lvl="2"/>
            <a:r>
              <a:rPr lang="en-US" altLang="ko-KR" dirty="0" smtClean="0"/>
              <a:t>10 </a:t>
            </a:r>
            <a:r>
              <a:rPr lang="en-US" altLang="ko-KR" dirty="0"/>
              <a:t>* </a:t>
            </a:r>
            <a:r>
              <a:rPr lang="en-US" altLang="ko-KR" dirty="0" smtClean="0"/>
              <a:t>((</a:t>
            </a:r>
            <a:r>
              <a:rPr lang="en-US" altLang="ko-KR" dirty="0"/>
              <a:t>5*5) * </a:t>
            </a:r>
            <a:r>
              <a:rPr lang="en-US" altLang="ko-KR" dirty="0" smtClean="0"/>
              <a:t>6 </a:t>
            </a:r>
            <a:r>
              <a:rPr lang="en-US" altLang="ko-KR" dirty="0"/>
              <a:t>+ </a:t>
            </a:r>
            <a:r>
              <a:rPr lang="en-US" altLang="ko-KR" dirty="0" smtClean="0"/>
              <a:t>1)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9" y="3387021"/>
            <a:ext cx="7247029" cy="2964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9271" y="5637150"/>
            <a:ext cx="119249" cy="2454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920240" y="5906076"/>
            <a:ext cx="1359031" cy="34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1682" y="5728751"/>
            <a:ext cx="28886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6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28173" y="5690650"/>
            <a:ext cx="39305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10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6105" y="5745935"/>
            <a:ext cx="28886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338895" y="5550351"/>
            <a:ext cx="516825" cy="311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373569" y="5604002"/>
            <a:ext cx="473567" cy="15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6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6-1 </a:t>
            </a:r>
            <a:r>
              <a:rPr lang="en-US" altLang="ko-KR" dirty="0" err="1" smtClean="0"/>
              <a:t>cnn_basic.ipynb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8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채널을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추가한 이미지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 x 3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(1, 3, 3)</a:t>
            </a:r>
          </a:p>
          <a:p>
            <a:r>
              <a:rPr lang="ko-KR" altLang="en-US" dirty="0" smtClean="0"/>
              <a:t>채널 추가</a:t>
            </a:r>
            <a:endParaRPr lang="en-US" altLang="ko-KR" dirty="0" smtClean="0"/>
          </a:p>
          <a:p>
            <a:pPr lvl="1"/>
            <a:r>
              <a:rPr lang="en-US" altLang="ko-KR" dirty="0"/>
              <a:t>(1, 3, </a:t>
            </a:r>
            <a:r>
              <a:rPr lang="en-US" altLang="ko-KR" dirty="0" smtClean="0"/>
              <a:t>3, 1)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9" y="2690528"/>
            <a:ext cx="4333129" cy="34969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0" y="1589242"/>
            <a:ext cx="3265170" cy="4598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3272" y="4518396"/>
            <a:ext cx="1848168" cy="20600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7631" y="1942788"/>
            <a:ext cx="1293101" cy="1748265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15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채널을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차원의 이미지</a:t>
            </a:r>
            <a:endParaRPr lang="en-US" altLang="ko-KR" dirty="0" smtClean="0"/>
          </a:p>
          <a:p>
            <a:pPr lvl="1"/>
            <a:r>
              <a:rPr lang="en-US" altLang="ko-KR" dirty="0"/>
              <a:t>(1, 3, </a:t>
            </a:r>
            <a:r>
              <a:rPr lang="en-US" altLang="ko-KR" dirty="0" smtClean="0"/>
              <a:t>3, 1)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49" y="1878890"/>
            <a:ext cx="4236484" cy="3851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487" y="2514336"/>
            <a:ext cx="1259353" cy="20600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filter (2,2,1,1) with padding: VALID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03" y="1594640"/>
            <a:ext cx="8077748" cy="475082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064371" y="2180493"/>
            <a:ext cx="187567" cy="28917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50572" y="2364441"/>
            <a:ext cx="167545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endParaRPr lang="ko-KR" altLang="en-US" sz="20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1462" y="2348418"/>
            <a:ext cx="1810111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이미지 수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endParaRPr lang="ko-KR" altLang="en-US" sz="20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tf.nn.conv2d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tf.nn.conv2d(input</a:t>
            </a:r>
            <a:r>
              <a:rPr lang="en-US" altLang="ko-KR" dirty="0"/>
              <a:t>, filters, strides, padding, </a:t>
            </a:r>
            <a:r>
              <a:rPr lang="en-US" altLang="ko-KR" dirty="0" smtClean="0"/>
              <a:t>…)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5494" y="1935448"/>
            <a:ext cx="523808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image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]]]],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dtype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=np.float32)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image.shape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wight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가 커널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weight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tf.constant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.]],[[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.]]],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[[[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.]],[[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.]]]])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weight.shape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weight.shape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conv2d = tf.nn.conv2d(image, weight, strides=[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padding=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'VALID'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"conv2d.shape"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conv2d.shape)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conv2d_img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np.swapaxes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(conv2d,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(type(conv2d_img))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(conv2d_img)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enumerate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(conv2d_img):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i+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38" y="1844741"/>
            <a:ext cx="2644471" cy="413852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3446579" y="1935448"/>
            <a:ext cx="2410159" cy="65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630966" y="2158908"/>
            <a:ext cx="2225772" cy="122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3630966" y="2265001"/>
            <a:ext cx="2225772" cy="181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12347" y="2486572"/>
            <a:ext cx="1558220" cy="84059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099381" y="3236385"/>
            <a:ext cx="3684199" cy="158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x</a:t>
            </a:r>
            <a:r>
              <a:rPr lang="ko-KR" altLang="en-US" dirty="0" smtClean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커널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적용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Strides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결과 </a:t>
            </a:r>
            <a:r>
              <a:rPr lang="en-US" altLang="ko-KR" dirty="0" smtClean="0"/>
              <a:t>4 x 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34" y="2754224"/>
            <a:ext cx="2758749" cy="1480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0967" y="2754224"/>
            <a:ext cx="572593" cy="70788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2 3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0 1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0534" y="2754224"/>
            <a:ext cx="1112170" cy="602582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62450" y="2855460"/>
            <a:ext cx="387317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= 2*2 + 1*3 + 1*0 + 3*1 = 10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1166432" y="2213594"/>
            <a:ext cx="2972430" cy="469444"/>
          </a:xfrm>
          <a:custGeom>
            <a:avLst/>
            <a:gdLst>
              <a:gd name="connsiteX0" fmla="*/ 36724 w 2972430"/>
              <a:gd name="connsiteY0" fmla="*/ 433349 h 469444"/>
              <a:gd name="connsiteX1" fmla="*/ 96882 w 2972430"/>
              <a:gd name="connsiteY1" fmla="*/ 409286 h 469444"/>
              <a:gd name="connsiteX2" fmla="*/ 1709114 w 2972430"/>
              <a:gd name="connsiteY2" fmla="*/ 212 h 469444"/>
              <a:gd name="connsiteX3" fmla="*/ 2972430 w 2972430"/>
              <a:gd name="connsiteY3" fmla="*/ 469444 h 46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2430" h="469444">
                <a:moveTo>
                  <a:pt x="36724" y="433349"/>
                </a:moveTo>
                <a:cubicBezTo>
                  <a:pt x="-72563" y="457412"/>
                  <a:pt x="96882" y="409286"/>
                  <a:pt x="96882" y="409286"/>
                </a:cubicBezTo>
                <a:cubicBezTo>
                  <a:pt x="375614" y="337097"/>
                  <a:pt x="1229856" y="-9814"/>
                  <a:pt x="1709114" y="212"/>
                </a:cubicBezTo>
                <a:cubicBezTo>
                  <a:pt x="2188372" y="10238"/>
                  <a:pt x="2580401" y="239841"/>
                  <a:pt x="2972430" y="46944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79905" y="3535416"/>
            <a:ext cx="707245" cy="70788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.1 .2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.3 .4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1388" y="3636652"/>
            <a:ext cx="40607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= 2*.1 + 2*.2 + 0*.3 + 0*.4 = .6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0533" y="3628972"/>
            <a:ext cx="1112170" cy="602582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50" y="1416579"/>
            <a:ext cx="2390775" cy="120015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5575660" y="1375778"/>
            <a:ext cx="404035" cy="38144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74" y="4607454"/>
            <a:ext cx="5372100" cy="123825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734827" y="5422120"/>
            <a:ext cx="584510" cy="38144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flipV="1">
            <a:off x="1122642" y="4292008"/>
            <a:ext cx="2972430" cy="521368"/>
          </a:xfrm>
          <a:custGeom>
            <a:avLst/>
            <a:gdLst>
              <a:gd name="connsiteX0" fmla="*/ 36724 w 2972430"/>
              <a:gd name="connsiteY0" fmla="*/ 433349 h 469444"/>
              <a:gd name="connsiteX1" fmla="*/ 96882 w 2972430"/>
              <a:gd name="connsiteY1" fmla="*/ 409286 h 469444"/>
              <a:gd name="connsiteX2" fmla="*/ 1709114 w 2972430"/>
              <a:gd name="connsiteY2" fmla="*/ 212 h 469444"/>
              <a:gd name="connsiteX3" fmla="*/ 2972430 w 2972430"/>
              <a:gd name="connsiteY3" fmla="*/ 469444 h 46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2430" h="469444">
                <a:moveTo>
                  <a:pt x="36724" y="433349"/>
                </a:moveTo>
                <a:cubicBezTo>
                  <a:pt x="-72563" y="457412"/>
                  <a:pt x="96882" y="409286"/>
                  <a:pt x="96882" y="409286"/>
                </a:cubicBezTo>
                <a:cubicBezTo>
                  <a:pt x="375614" y="337097"/>
                  <a:pt x="1229856" y="-9814"/>
                  <a:pt x="1709114" y="212"/>
                </a:cubicBezTo>
                <a:cubicBezTo>
                  <a:pt x="2188372" y="10238"/>
                  <a:pt x="2580401" y="239841"/>
                  <a:pt x="2972430" y="46944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x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커널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smtClean="0"/>
              <a:t>적용 </a:t>
            </a:r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7076" y="2703293"/>
            <a:ext cx="695425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 ]])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tf.constant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dtype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=tf.float32)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2 x 2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커널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2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개 적용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kernel_in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[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 ],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[ 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]],[[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 ], 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kernel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tf.constant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kernel_in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dtype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=tf.float32)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conv2d = tf.nn.conv2d(x, kernel, strides=[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padding=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'VALID'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"conv2d.shape"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conv2d.shape)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conv2d_img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np.swapaxes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(conv2d,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enumerate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(conv2d_img):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,i+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one_img.reshape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665" y="1004445"/>
            <a:ext cx="4417886" cy="37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tf.nn.conv2d(…, </a:t>
            </a:r>
            <a:r>
              <a:rPr lang="en-US" altLang="ko-KR" dirty="0"/>
              <a:t>padding='SAME')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" y="1193960"/>
            <a:ext cx="8025178" cy="49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컨볼</a:t>
            </a:r>
            <a:r>
              <a:rPr lang="ko-KR" altLang="en-US" dirty="0" err="1"/>
              <a:t>루</a:t>
            </a:r>
            <a:r>
              <a:rPr lang="ko-KR" altLang="en-US" dirty="0" err="1" smtClean="0"/>
              <a:t>션</a:t>
            </a:r>
            <a:r>
              <a:rPr lang="ko-KR" altLang="en-US" dirty="0" smtClean="0"/>
              <a:t> 결과 크기도 원본과 동일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66" y="1159106"/>
            <a:ext cx="5882420" cy="54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ko-KR" altLang="en-US" dirty="0" smtClean="0"/>
              <a:t> 구조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en-US" altLang="ko-KR" dirty="0" smtClean="0"/>
              <a:t>(2012)</a:t>
            </a:r>
            <a:r>
              <a:rPr lang="ko-KR" altLang="en-US" dirty="0" smtClean="0"/>
              <a:t>의 기본구조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LeNet-5</a:t>
            </a:r>
            <a:r>
              <a:rPr lang="ko-KR" altLang="en-US" dirty="0"/>
              <a:t>와 크게 다르지 </a:t>
            </a:r>
            <a:r>
              <a:rPr lang="ko-KR" altLang="en-US" dirty="0" smtClean="0"/>
              <a:t>않으며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GPU</a:t>
            </a:r>
            <a:r>
              <a:rPr lang="ko-KR" altLang="en-US" dirty="0"/>
              <a:t>로 </a:t>
            </a:r>
            <a:r>
              <a:rPr lang="ko-KR" altLang="en-US" dirty="0" err="1"/>
              <a:t>병렬연산을</a:t>
            </a:r>
            <a:r>
              <a:rPr lang="ko-KR" altLang="en-US" dirty="0"/>
              <a:t> 수행하기 위해서 병렬적인 구조로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1026" name="Picture 2" descr="https://t1.daumcdn.net/cfile/tistory/99FEB93C5C80B519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44" y="2404661"/>
            <a:ext cx="7347331" cy="365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7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필터가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842733"/>
              </p:ext>
            </p:extLst>
          </p:nvPr>
        </p:nvGraphicFramePr>
        <p:xfrm>
          <a:off x="4522812" y="1538653"/>
          <a:ext cx="96358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794">
                  <a:extLst>
                    <a:ext uri="{9D8B030D-6E8A-4147-A177-3AD203B41FA5}">
                      <a16:colId xmlns:a16="http://schemas.microsoft.com/office/drawing/2014/main" val="1364291885"/>
                    </a:ext>
                  </a:extLst>
                </a:gridCol>
                <a:gridCol w="481794">
                  <a:extLst>
                    <a:ext uri="{9D8B030D-6E8A-4147-A177-3AD203B41FA5}">
                      <a16:colId xmlns:a16="http://schemas.microsoft.com/office/drawing/2014/main" val="91169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96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56785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7" y="1538653"/>
            <a:ext cx="3455729" cy="3408849"/>
          </a:xfrm>
          <a:prstGeom prst="rect">
            <a:avLst/>
          </a:prstGeom>
        </p:spPr>
      </p:pic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027820"/>
              </p:ext>
            </p:extLst>
          </p:nvPr>
        </p:nvGraphicFramePr>
        <p:xfrm>
          <a:off x="4522812" y="2737338"/>
          <a:ext cx="96358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794">
                  <a:extLst>
                    <a:ext uri="{9D8B030D-6E8A-4147-A177-3AD203B41FA5}">
                      <a16:colId xmlns:a16="http://schemas.microsoft.com/office/drawing/2014/main" val="1364291885"/>
                    </a:ext>
                  </a:extLst>
                </a:gridCol>
                <a:gridCol w="481794">
                  <a:extLst>
                    <a:ext uri="{9D8B030D-6E8A-4147-A177-3AD203B41FA5}">
                      <a16:colId xmlns:a16="http://schemas.microsoft.com/office/drawing/2014/main" val="91169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96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567850"/>
                  </a:ext>
                </a:extLst>
              </a:tr>
            </a:tbl>
          </a:graphicData>
        </a:graphic>
      </p:graphicFrame>
      <p:graphicFrame>
        <p:nvGraphicFramePr>
          <p:cNvPr id="8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215607"/>
              </p:ext>
            </p:extLst>
          </p:nvPr>
        </p:nvGraphicFramePr>
        <p:xfrm>
          <a:off x="4522812" y="4012223"/>
          <a:ext cx="96358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794">
                  <a:extLst>
                    <a:ext uri="{9D8B030D-6E8A-4147-A177-3AD203B41FA5}">
                      <a16:colId xmlns:a16="http://schemas.microsoft.com/office/drawing/2014/main" val="1364291885"/>
                    </a:ext>
                  </a:extLst>
                </a:gridCol>
                <a:gridCol w="481794">
                  <a:extLst>
                    <a:ext uri="{9D8B030D-6E8A-4147-A177-3AD203B41FA5}">
                      <a16:colId xmlns:a16="http://schemas.microsoft.com/office/drawing/2014/main" val="91169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96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56785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359677" y="1261518"/>
            <a:ext cx="244287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[[12. 16. 9.] [24. 28. 15.] [15. 17. 9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.]]</a:t>
            </a:r>
            <a:b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</a:br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[[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120. 160. 90.] [240. 280. 150.] [150. 170. 90.]] </a:t>
            </a:r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[[-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12. -16. -9.] [-24. -28. -15.] [-15. -17. -9.]]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 flipV="1">
            <a:off x="3868966" y="1909493"/>
            <a:ext cx="653846" cy="1333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7" idx="1"/>
          </p:cNvCxnSpPr>
          <p:nvPr/>
        </p:nvCxnSpPr>
        <p:spPr>
          <a:xfrm flipV="1">
            <a:off x="3870924" y="3108178"/>
            <a:ext cx="651888" cy="13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5" idx="3"/>
            <a:endCxn id="8" idx="1"/>
          </p:cNvCxnSpPr>
          <p:nvPr/>
        </p:nvCxnSpPr>
        <p:spPr>
          <a:xfrm>
            <a:off x="3868966" y="3243078"/>
            <a:ext cx="653846" cy="113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5479566" y="1909493"/>
            <a:ext cx="880111" cy="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486400" y="3084572"/>
            <a:ext cx="880111" cy="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491291" y="4365472"/>
            <a:ext cx="880111" cy="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85799" y="5238491"/>
            <a:ext cx="7825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weight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tf.constant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([[[[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.]],[[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.]]],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[[[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.]],[[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.]]]])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5097" y="5817796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(2,2,1,3)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0450" y="6154129"/>
            <a:ext cx="167545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endParaRPr lang="ko-KR" altLang="en-US" sz="2000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열의 채널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filters </a:t>
            </a:r>
            <a:r>
              <a:rPr lang="en-US" altLang="ko-KR" dirty="0"/>
              <a:t>(2,2,1,3)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109231"/>
            <a:ext cx="5451343" cy="5665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5032" y="1006523"/>
            <a:ext cx="1675459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세로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채널</a:t>
            </a:r>
            <a:r>
              <a:rPr lang="en-US" altLang="ko-KR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필터 수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9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커널이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이미지가 </a:t>
            </a:r>
            <a:r>
              <a:rPr lang="en-US" altLang="ko-KR" dirty="0" smtClean="0"/>
              <a:t>2 x 2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맥스풀링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padding=‘VALID’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47" y="4160020"/>
            <a:ext cx="5579195" cy="21653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473813" y="4636970"/>
            <a:ext cx="1435344" cy="1366235"/>
            <a:chOff x="3446585" y="4451442"/>
            <a:chExt cx="1435344" cy="13662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585" y="4451442"/>
              <a:ext cx="1435344" cy="1366235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3568700" y="4633546"/>
              <a:ext cx="502139" cy="42888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008" y="1112594"/>
            <a:ext cx="5108241" cy="299519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776604" y="2409092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99002" y="2409092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85444" y="2812882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99002" y="3215052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옵션</a:t>
            </a:r>
            <a:r>
              <a:rPr lang="en-US" altLang="ko-KR" dirty="0" smtClean="0"/>
              <a:t> padding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padding=‘SAME’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4" y="1622345"/>
            <a:ext cx="7949858" cy="468173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00825" y="2283067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895618" y="2283067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32048" y="2749059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588387" y="2749059"/>
            <a:ext cx="426118" cy="3658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59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첫 이미지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mnist</a:t>
            </a:r>
            <a:r>
              <a:rPr lang="en-US" altLang="ko-KR" dirty="0" smtClean="0"/>
              <a:t>[0</a:t>
            </a:r>
            <a:r>
              <a:rPr lang="en-US" altLang="ko-KR" dirty="0"/>
              <a:t>][0][0</a:t>
            </a:r>
            <a:r>
              <a:rPr lang="en-US" altLang="ko-KR" dirty="0" smtClean="0"/>
              <a:t>]:</a:t>
            </a:r>
          </a:p>
          <a:p>
            <a:pPr lvl="2"/>
            <a:r>
              <a:rPr lang="ko-KR" altLang="en-US" dirty="0" smtClean="0"/>
              <a:t>학습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이미지 중</a:t>
            </a:r>
            <a:r>
              <a:rPr lang="en-US" altLang="ko-KR" dirty="0"/>
              <a:t>, </a:t>
            </a:r>
            <a:r>
              <a:rPr lang="ko-KR" altLang="en-US" dirty="0"/>
              <a:t>첫번째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2" y="1260816"/>
            <a:ext cx="3478146" cy="48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07254" y="6532900"/>
            <a:ext cx="2133600" cy="240183"/>
          </a:xfrm>
        </p:spPr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필터 크기가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strides 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필터의 사이즈가 </a:t>
            </a:r>
            <a:r>
              <a:rPr lang="en-US" altLang="ko-KR" dirty="0" smtClean="0"/>
              <a:t>k</a:t>
            </a:r>
          </a:p>
          <a:p>
            <a:pPr lvl="1"/>
            <a:r>
              <a:rPr lang="ko-KR" altLang="en-US" dirty="0" smtClean="0"/>
              <a:t>사방으로 </a:t>
            </a:r>
            <a:r>
              <a:rPr lang="en-US" altLang="ko-KR" dirty="0"/>
              <a:t>k/2 </a:t>
            </a:r>
            <a:r>
              <a:rPr lang="ko-KR" altLang="en-US" dirty="0"/>
              <a:t>만큼의 </a:t>
            </a:r>
            <a:r>
              <a:rPr lang="ko-KR" altLang="en-US" dirty="0" smtClean="0"/>
              <a:t>패딩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K=3</a:t>
            </a:r>
          </a:p>
          <a:p>
            <a:pPr lvl="2"/>
            <a:r>
              <a:rPr lang="en-US" altLang="ko-KR" dirty="0" smtClean="0"/>
              <a:t>3/2 = 1</a:t>
            </a:r>
          </a:p>
          <a:p>
            <a:r>
              <a:rPr lang="en-US" altLang="ko-KR" dirty="0" smtClean="0"/>
              <a:t>Strides 2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14 x 14</a:t>
            </a:r>
          </a:p>
          <a:p>
            <a:pPr lvl="3"/>
            <a:r>
              <a:rPr lang="en-US" altLang="ko-KR" dirty="0" smtClean="0"/>
              <a:t>(30 - 3) / 2 + 1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err="1" smtClean="0"/>
              <a:t>총길이</a:t>
            </a:r>
            <a:r>
              <a:rPr lang="en-US" altLang="ko-KR" dirty="0" smtClean="0"/>
              <a:t>–</a:t>
            </a:r>
            <a:r>
              <a:rPr lang="ko-KR" altLang="en-US" dirty="0" smtClean="0"/>
              <a:t>필터 크기</a:t>
            </a:r>
            <a:r>
              <a:rPr lang="en-US" altLang="ko-KR" dirty="0" smtClean="0"/>
              <a:t>)/strides + 1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78" y="2153888"/>
            <a:ext cx="3594042" cy="36782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9022" y="1534289"/>
            <a:ext cx="48282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3710" y="3792971"/>
            <a:ext cx="48282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29487" y="2007562"/>
            <a:ext cx="3761897" cy="14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H="1">
            <a:off x="4529488" y="2154671"/>
            <a:ext cx="90090" cy="3677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H="1">
            <a:off x="8201295" y="2154671"/>
            <a:ext cx="90090" cy="3677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29486" y="5832165"/>
            <a:ext cx="3761897" cy="14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41813" y="2039193"/>
            <a:ext cx="360654" cy="386861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63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 크기가 </a:t>
            </a:r>
            <a:r>
              <a:rPr lang="en-US" altLang="ko-KR" dirty="0"/>
              <a:t>3</a:t>
            </a:r>
            <a:r>
              <a:rPr lang="ko-KR" altLang="en-US" dirty="0"/>
              <a:t>이고 </a:t>
            </a:r>
            <a:r>
              <a:rPr lang="en-US" altLang="ko-KR" dirty="0"/>
              <a:t>strides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수가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33" y="1109231"/>
            <a:ext cx="7200185" cy="49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다시 </a:t>
            </a:r>
            <a:r>
              <a:rPr lang="ko-KR" altLang="en-US" dirty="0" err="1" smtClean="0"/>
              <a:t>맥스풀링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필터 크기가 </a:t>
            </a:r>
            <a:r>
              <a:rPr lang="en-US" altLang="ko-KR" dirty="0"/>
              <a:t>2</a:t>
            </a:r>
            <a:r>
              <a:rPr lang="ko-KR" altLang="en-US" dirty="0"/>
              <a:t>이고 </a:t>
            </a:r>
            <a:r>
              <a:rPr lang="en-US" altLang="ko-KR" dirty="0"/>
              <a:t>strides 2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이미지의 크기가 반으로 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110" y="1948997"/>
            <a:ext cx="5079784" cy="43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이미지를 위한 </a:t>
            </a:r>
            <a:r>
              <a:rPr lang="en-US" altLang="ko-KR" dirty="0"/>
              <a:t>keras.layers.Conv2D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keras.layers.Conv2D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filters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kernel_size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strides=(1, 1)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padding='valid'</a:t>
            </a:r>
            <a:r>
              <a:rPr lang="en-US" altLang="ko-KR" dirty="0"/>
              <a:t>, </a:t>
            </a:r>
            <a:r>
              <a:rPr lang="en-US" altLang="ko-KR" dirty="0" err="1" smtClean="0">
                <a:solidFill>
                  <a:srgbClr val="FF0000"/>
                </a:solidFill>
              </a:rPr>
              <a:t>data_format</a:t>
            </a:r>
            <a:r>
              <a:rPr lang="en-US" altLang="ko-KR" dirty="0" smtClean="0">
                <a:solidFill>
                  <a:srgbClr val="FF0000"/>
                </a:solidFill>
              </a:rPr>
              <a:t>=None</a:t>
            </a:r>
            <a:r>
              <a:rPr lang="en-US" altLang="ko-KR" dirty="0" smtClean="0"/>
              <a:t>, activation=None</a:t>
            </a:r>
            <a:r>
              <a:rPr lang="en-US" altLang="ko-KR" dirty="0"/>
              <a:t>, </a:t>
            </a:r>
            <a:r>
              <a:rPr lang="en-US" altLang="ko-KR" dirty="0" err="1"/>
              <a:t>use_bias</a:t>
            </a:r>
            <a:r>
              <a:rPr lang="en-US" altLang="ko-KR" dirty="0"/>
              <a:t>=True</a:t>
            </a:r>
            <a:r>
              <a:rPr lang="en-US" altLang="ko-KR" dirty="0" smtClean="0"/>
              <a:t>, …</a:t>
            </a:r>
          </a:p>
          <a:p>
            <a:r>
              <a:rPr lang="ko-KR" altLang="en-US" dirty="0" smtClean="0"/>
              <a:t>주요 인자</a:t>
            </a:r>
            <a:endParaRPr lang="en-US" altLang="ko-KR" dirty="0" smtClean="0"/>
          </a:p>
          <a:p>
            <a:pPr lvl="1"/>
            <a:r>
              <a:rPr lang="en-US" altLang="ko-KR" dirty="0"/>
              <a:t>filters: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 err="1" smtClean="0"/>
              <a:t>컨볼루션의</a:t>
            </a:r>
            <a:r>
              <a:rPr lang="ko-KR" altLang="en-US" dirty="0" smtClean="0"/>
              <a:t> </a:t>
            </a:r>
            <a:r>
              <a:rPr lang="ko-KR" altLang="en-US" dirty="0"/>
              <a:t>아웃풋 필터의 </a:t>
            </a:r>
            <a:r>
              <a:rPr lang="ko-KR" altLang="en-US" dirty="0" smtClean="0"/>
              <a:t>수</a:t>
            </a:r>
            <a:endParaRPr lang="en-US" altLang="ko-KR" dirty="0"/>
          </a:p>
          <a:p>
            <a:pPr lvl="1"/>
            <a:r>
              <a:rPr lang="en-US" altLang="ko-KR" dirty="0" err="1"/>
              <a:t>kernel_size</a:t>
            </a:r>
            <a:r>
              <a:rPr lang="en-US" altLang="ko-KR" dirty="0"/>
              <a:t>: </a:t>
            </a:r>
            <a:r>
              <a:rPr lang="ko-KR" altLang="en-US" dirty="0"/>
              <a:t>정수 혹은 단일 정수의 </a:t>
            </a:r>
            <a:r>
              <a:rPr lang="ko-KR" altLang="en-US" dirty="0" err="1"/>
              <a:t>튜플</a:t>
            </a:r>
            <a:r>
              <a:rPr lang="en-US" altLang="ko-KR" dirty="0"/>
              <a:t>/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커널 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Strides</a:t>
            </a:r>
            <a:r>
              <a:rPr lang="en-US" altLang="ko-KR" dirty="0"/>
              <a:t>: </a:t>
            </a:r>
            <a:r>
              <a:rPr lang="ko-KR" altLang="en-US" dirty="0"/>
              <a:t>정수 혹은 단일 정수의 </a:t>
            </a:r>
            <a:r>
              <a:rPr lang="ko-KR" altLang="en-US" dirty="0" err="1"/>
              <a:t>튜플</a:t>
            </a:r>
            <a:r>
              <a:rPr lang="en-US" altLang="ko-KR" dirty="0"/>
              <a:t>/</a:t>
            </a:r>
            <a:r>
              <a:rPr lang="ko-KR" altLang="en-US" dirty="0"/>
              <a:t>리스트</a:t>
            </a:r>
            <a:r>
              <a:rPr lang="en-US" altLang="ko-KR" dirty="0"/>
              <a:t>. </a:t>
            </a:r>
            <a:r>
              <a:rPr lang="ko-KR" altLang="en-US" dirty="0" err="1"/>
              <a:t>컨볼루션의</a:t>
            </a:r>
            <a:r>
              <a:rPr lang="ko-KR" altLang="en-US" dirty="0"/>
              <a:t> 보폭 길이를 </a:t>
            </a:r>
            <a:r>
              <a:rPr lang="ko-KR" altLang="en-US" dirty="0" smtClean="0"/>
              <a:t>특정</a:t>
            </a:r>
            <a:endParaRPr lang="en-US" altLang="ko-KR" dirty="0"/>
          </a:p>
          <a:p>
            <a:pPr lvl="1"/>
            <a:r>
              <a:rPr lang="en-US" altLang="ko-KR" dirty="0"/>
              <a:t>padding: "valid", </a:t>
            </a:r>
            <a:r>
              <a:rPr lang="ko-KR" altLang="en-US" dirty="0" smtClean="0"/>
              <a:t>혹은 </a:t>
            </a:r>
            <a:r>
              <a:rPr lang="en-US" altLang="ko-KR" dirty="0"/>
              <a:t>"same" (</a:t>
            </a:r>
            <a:r>
              <a:rPr lang="ko-KR" altLang="en-US" dirty="0"/>
              <a:t>대소문자 무시</a:t>
            </a:r>
            <a:r>
              <a:rPr lang="en-US" altLang="ko-KR" dirty="0"/>
              <a:t>). "valid"</a:t>
            </a:r>
            <a:r>
              <a:rPr lang="ko-KR" altLang="en-US" dirty="0"/>
              <a:t>는 </a:t>
            </a:r>
            <a:r>
              <a:rPr lang="en-US" altLang="ko-KR" dirty="0"/>
              <a:t>"</a:t>
            </a:r>
            <a:r>
              <a:rPr lang="ko-KR" altLang="en-US" dirty="0"/>
              <a:t>패딩 없음</a:t>
            </a:r>
            <a:r>
              <a:rPr lang="en-US" altLang="ko-KR" dirty="0"/>
              <a:t>"</a:t>
            </a:r>
            <a:r>
              <a:rPr lang="ko-KR" altLang="en-US" dirty="0"/>
              <a:t>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"</a:t>
            </a:r>
            <a:r>
              <a:rPr lang="en-US" altLang="ko-KR" dirty="0"/>
              <a:t>same"</a:t>
            </a:r>
            <a:r>
              <a:rPr lang="ko-KR" altLang="en-US" dirty="0"/>
              <a:t>은 아웃풋이 원래 인풋과 동일한 길이를 갖도록 인풋을 </a:t>
            </a:r>
            <a:r>
              <a:rPr lang="ko-KR" altLang="en-US" dirty="0" smtClean="0"/>
              <a:t>패딩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제로 </a:t>
            </a:r>
            <a:r>
              <a:rPr lang="ko-KR" altLang="en-US" dirty="0"/>
              <a:t>패딩을 사용해 아웃풋이 원래의 인풋과 같은 길이를 </a:t>
            </a:r>
            <a:r>
              <a:rPr lang="ko-KR" altLang="en-US" dirty="0" smtClean="0"/>
              <a:t>갖도록</a:t>
            </a:r>
            <a:endParaRPr lang="en-US" altLang="ko-KR" dirty="0"/>
          </a:p>
          <a:p>
            <a:pPr lvl="1"/>
            <a:r>
              <a:rPr lang="en-US" altLang="ko-KR" dirty="0" err="1"/>
              <a:t>data_format</a:t>
            </a:r>
            <a:r>
              <a:rPr lang="en-US" altLang="ko-KR" dirty="0"/>
              <a:t>: </a:t>
            </a:r>
            <a:r>
              <a:rPr lang="ko-KR" altLang="en-US" dirty="0"/>
              <a:t>문자열</a:t>
            </a:r>
            <a:r>
              <a:rPr lang="en-US" altLang="ko-KR" dirty="0"/>
              <a:t>, "</a:t>
            </a:r>
            <a:r>
              <a:rPr lang="en-US" altLang="ko-KR" dirty="0" err="1"/>
              <a:t>channels_last</a:t>
            </a:r>
            <a:r>
              <a:rPr lang="en-US" altLang="ko-KR" dirty="0"/>
              <a:t>" (</a:t>
            </a:r>
            <a:r>
              <a:rPr lang="ko-KR" altLang="en-US" dirty="0"/>
              <a:t>디폴트 값</a:t>
            </a:r>
            <a:r>
              <a:rPr lang="en-US" altLang="ko-KR" dirty="0"/>
              <a:t>) </a:t>
            </a:r>
            <a:r>
              <a:rPr lang="ko-KR" altLang="en-US" dirty="0"/>
              <a:t>혹은 </a:t>
            </a:r>
            <a:r>
              <a:rPr lang="en-US" altLang="ko-KR" dirty="0"/>
              <a:t>"</a:t>
            </a:r>
            <a:r>
              <a:rPr lang="en-US" altLang="ko-KR" dirty="0" err="1" smtClean="0"/>
              <a:t>channels_first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중 하나</a:t>
            </a:r>
            <a:endParaRPr lang="en-US" altLang="ko-KR" dirty="0"/>
          </a:p>
          <a:p>
            <a:pPr lvl="2"/>
            <a:r>
              <a:rPr lang="ko-KR" altLang="en-US" dirty="0" smtClean="0"/>
              <a:t>입력 차원의 </a:t>
            </a:r>
            <a:r>
              <a:rPr lang="ko-KR" altLang="en-US" dirty="0"/>
              <a:t>순서를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"</a:t>
            </a:r>
            <a:r>
              <a:rPr lang="en-US" altLang="ko-KR" dirty="0" err="1"/>
              <a:t>channels_last</a:t>
            </a:r>
            <a:r>
              <a:rPr lang="en-US" altLang="ko-KR" dirty="0"/>
              <a:t>"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이미지수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너비</a:t>
            </a:r>
            <a:r>
              <a:rPr lang="en-US" altLang="ko-KR" dirty="0" smtClean="0"/>
              <a:t>, </a:t>
            </a:r>
            <a:r>
              <a:rPr lang="en-US" altLang="ko-KR" dirty="0"/>
              <a:t>channels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</a:t>
            </a:r>
            <a:endParaRPr lang="ko-KR" altLang="en-US" dirty="0"/>
          </a:p>
          <a:p>
            <a:pPr lvl="3"/>
            <a:r>
              <a:rPr lang="en-US" altLang="ko-KR" dirty="0" smtClean="0"/>
              <a:t>"</a:t>
            </a:r>
            <a:r>
              <a:rPr lang="en-US" altLang="ko-KR" dirty="0" err="1"/>
              <a:t>channels_first</a:t>
            </a:r>
            <a:r>
              <a:rPr lang="en-US" altLang="ko-KR" dirty="0"/>
              <a:t>"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이미지수</a:t>
            </a:r>
            <a:r>
              <a:rPr lang="en-US" altLang="ko-KR" dirty="0" smtClean="0"/>
              <a:t>, </a:t>
            </a:r>
            <a:r>
              <a:rPr lang="en-US" altLang="ko-KR" dirty="0"/>
              <a:t>channels,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 smtClean="0"/>
              <a:t>너비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</a:t>
            </a:r>
            <a:endParaRPr lang="en-US" altLang="ko-KR" dirty="0"/>
          </a:p>
          <a:p>
            <a:r>
              <a:rPr lang="ko-KR" altLang="en-US" dirty="0" smtClean="0"/>
              <a:t>입력 형태</a:t>
            </a:r>
            <a:endParaRPr lang="ko-KR" altLang="en-US" dirty="0"/>
          </a:p>
          <a:p>
            <a:pPr lvl="1"/>
            <a:r>
              <a:rPr lang="en-US" altLang="ko-KR" dirty="0" err="1" smtClean="0"/>
              <a:t>data_format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dirty="0" err="1"/>
              <a:t>channels_last</a:t>
            </a:r>
            <a:r>
              <a:rPr lang="en-US" altLang="ko-KR" dirty="0"/>
              <a:t>"</a:t>
            </a:r>
            <a:r>
              <a:rPr lang="ko-KR" altLang="en-US" dirty="0"/>
              <a:t>이면 </a:t>
            </a:r>
            <a:r>
              <a:rPr lang="en-US" altLang="ko-KR" dirty="0"/>
              <a:t>(batch, rows, cols, channels) </a:t>
            </a:r>
            <a:r>
              <a:rPr lang="ko-KR" altLang="en-US" dirty="0"/>
              <a:t>형태의 </a:t>
            </a:r>
            <a:r>
              <a:rPr lang="en-US" altLang="ko-KR" dirty="0"/>
              <a:t>4D </a:t>
            </a:r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2"/>
            <a:r>
              <a:rPr lang="en-US" altLang="ko-KR" dirty="0" err="1"/>
              <a:t>data_format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dirty="0" err="1"/>
              <a:t>channels_first</a:t>
            </a:r>
            <a:r>
              <a:rPr lang="en-US" altLang="ko-KR" dirty="0"/>
              <a:t>"</a:t>
            </a:r>
            <a:r>
              <a:rPr lang="ko-KR" altLang="en-US" dirty="0"/>
              <a:t>이면 </a:t>
            </a:r>
            <a:r>
              <a:rPr lang="en-US" altLang="ko-KR" dirty="0"/>
              <a:t>(batch, channels, rows, cols) </a:t>
            </a:r>
            <a:r>
              <a:rPr lang="en-US" altLang="ko-KR" dirty="0" smtClean="0"/>
              <a:t>4D </a:t>
            </a:r>
            <a:r>
              <a:rPr lang="ko-KR" altLang="en-US" dirty="0" err="1"/>
              <a:t>텐서</a:t>
            </a:r>
            <a:endParaRPr lang="en-US" altLang="ko-KR" dirty="0"/>
          </a:p>
          <a:p>
            <a:r>
              <a:rPr lang="ko-KR" altLang="en-US" dirty="0" smtClean="0"/>
              <a:t>출력 </a:t>
            </a:r>
            <a:r>
              <a:rPr lang="ko-KR" altLang="en-US" dirty="0"/>
              <a:t>형태</a:t>
            </a:r>
          </a:p>
          <a:p>
            <a:pPr lvl="1"/>
            <a:r>
              <a:rPr lang="en-US" altLang="ko-KR" dirty="0" err="1" smtClean="0"/>
              <a:t>data_format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dirty="0" err="1"/>
              <a:t>channels_last</a:t>
            </a:r>
            <a:r>
              <a:rPr lang="en-US" altLang="ko-KR" dirty="0"/>
              <a:t>"</a:t>
            </a:r>
            <a:r>
              <a:rPr lang="ko-KR" altLang="en-US" dirty="0"/>
              <a:t>이면 </a:t>
            </a:r>
            <a:r>
              <a:rPr lang="en-US" altLang="ko-KR" dirty="0"/>
              <a:t>(batch, </a:t>
            </a:r>
            <a:r>
              <a:rPr lang="en-US" altLang="ko-KR" dirty="0" err="1"/>
              <a:t>new_rows</a:t>
            </a:r>
            <a:r>
              <a:rPr lang="en-US" altLang="ko-KR" dirty="0"/>
              <a:t>, </a:t>
            </a:r>
            <a:r>
              <a:rPr lang="en-US" altLang="ko-KR" dirty="0" err="1"/>
              <a:t>new_cols</a:t>
            </a:r>
            <a:r>
              <a:rPr lang="en-US" altLang="ko-KR" dirty="0"/>
              <a:t>, filters) </a:t>
            </a:r>
            <a:r>
              <a:rPr lang="ko-KR" altLang="en-US" dirty="0"/>
              <a:t>형태의 </a:t>
            </a:r>
            <a:r>
              <a:rPr lang="en-US" altLang="ko-KR" dirty="0"/>
              <a:t>4D </a:t>
            </a:r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2"/>
            <a:r>
              <a:rPr lang="en-US" altLang="ko-KR" dirty="0" err="1"/>
              <a:t>data_format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dirty="0" err="1"/>
              <a:t>channels_first</a:t>
            </a:r>
            <a:r>
              <a:rPr lang="en-US" altLang="ko-KR" dirty="0"/>
              <a:t>"</a:t>
            </a:r>
            <a:r>
              <a:rPr lang="ko-KR" altLang="en-US" dirty="0"/>
              <a:t>이면 </a:t>
            </a:r>
            <a:r>
              <a:rPr lang="en-US" altLang="ko-KR" dirty="0"/>
              <a:t>(batch, filters, </a:t>
            </a:r>
            <a:r>
              <a:rPr lang="en-US" altLang="ko-KR" dirty="0" err="1"/>
              <a:t>new_rows</a:t>
            </a:r>
            <a:r>
              <a:rPr lang="en-US" altLang="ko-KR" dirty="0"/>
              <a:t>, </a:t>
            </a:r>
            <a:r>
              <a:rPr lang="en-US" altLang="ko-KR" dirty="0" err="1"/>
              <a:t>new_cols</a:t>
            </a:r>
            <a:r>
              <a:rPr lang="en-US" altLang="ko-KR" dirty="0"/>
              <a:t>) </a:t>
            </a:r>
            <a:r>
              <a:rPr lang="en-US" altLang="ko-KR" dirty="0" smtClean="0"/>
              <a:t>4D </a:t>
            </a:r>
            <a:r>
              <a:rPr lang="ko-KR" altLang="en-US" dirty="0" err="1"/>
              <a:t>텐서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LeNet5 </a:t>
            </a:r>
            <a:r>
              <a:rPr lang="ko-KR" altLang="en-US" dirty="0" smtClean="0"/>
              <a:t>구조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40029" y="1185083"/>
            <a:ext cx="8603852" cy="5151503"/>
          </a:xfrm>
        </p:spPr>
        <p:txBody>
          <a:bodyPr/>
          <a:lstStyle/>
          <a:p>
            <a:r>
              <a:rPr lang="en-US" altLang="ko-KR" dirty="0" smtClean="0"/>
              <a:t>C1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): 6@28*28: </a:t>
            </a:r>
            <a:r>
              <a:rPr lang="ko-KR" altLang="en-US" dirty="0"/>
              <a:t>결과로 </a:t>
            </a:r>
            <a:r>
              <a:rPr lang="en-US" altLang="ko-KR" dirty="0"/>
              <a:t>6 </a:t>
            </a:r>
            <a:r>
              <a:rPr lang="ko-KR" altLang="en-US" dirty="0"/>
              <a:t>개의 </a:t>
            </a:r>
            <a:r>
              <a:rPr lang="en-US" altLang="ko-KR" dirty="0"/>
              <a:t>28 </a:t>
            </a:r>
            <a:r>
              <a:rPr lang="en-US" altLang="ko-KR" dirty="0" smtClean="0"/>
              <a:t>x </a:t>
            </a:r>
            <a:r>
              <a:rPr lang="en-US" altLang="ko-KR" dirty="0"/>
              <a:t>28</a:t>
            </a:r>
            <a:r>
              <a:rPr lang="ko-KR" altLang="en-US" dirty="0"/>
              <a:t>의 </a:t>
            </a:r>
            <a:r>
              <a:rPr lang="ko-KR" altLang="en-US" dirty="0" err="1"/>
              <a:t>특성맵을</a:t>
            </a:r>
            <a:r>
              <a:rPr lang="ko-KR" altLang="en-US" dirty="0"/>
              <a:t> 도출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6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5 * 5 </a:t>
            </a:r>
            <a:r>
              <a:rPr lang="ko-KR" altLang="en-US" dirty="0" smtClean="0"/>
              <a:t>필터 사용</a:t>
            </a:r>
            <a:endParaRPr lang="en-US" altLang="ko-KR" dirty="0" smtClean="0"/>
          </a:p>
          <a:p>
            <a:r>
              <a:rPr lang="en-US" altLang="ko-KR" dirty="0" smtClean="0"/>
              <a:t>S2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서브샘플링</a:t>
            </a:r>
            <a:r>
              <a:rPr lang="en-US" altLang="ko-KR" dirty="0"/>
              <a:t>): 6@14*14: </a:t>
            </a:r>
            <a:r>
              <a:rPr lang="ko-KR" altLang="en-US" dirty="0" smtClean="0"/>
              <a:t>결과로 </a:t>
            </a:r>
            <a:r>
              <a:rPr lang="en-US" altLang="ko-KR" dirty="0" smtClean="0"/>
              <a:t>14 </a:t>
            </a:r>
            <a:r>
              <a:rPr lang="en-US" altLang="ko-KR" dirty="0"/>
              <a:t>x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의 </a:t>
            </a:r>
            <a:r>
              <a:rPr lang="ko-KR" altLang="en-US" dirty="0" err="1"/>
              <a:t>특성맵으로</a:t>
            </a:r>
            <a:r>
              <a:rPr lang="ko-KR" altLang="en-US" dirty="0"/>
              <a:t> 축소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2 </a:t>
            </a:r>
            <a:r>
              <a:rPr lang="en-US" altLang="ko-KR" dirty="0"/>
              <a:t>x 2 </a:t>
            </a:r>
            <a:r>
              <a:rPr lang="ko-KR" altLang="en-US" dirty="0"/>
              <a:t>필터를 </a:t>
            </a:r>
            <a:r>
              <a:rPr lang="en-US" altLang="ko-KR" dirty="0"/>
              <a:t>stride 2</a:t>
            </a:r>
            <a:r>
              <a:rPr lang="ko-KR" altLang="en-US" dirty="0"/>
              <a:t>로 설정해서 </a:t>
            </a:r>
            <a:r>
              <a:rPr lang="ko-KR" altLang="en-US" dirty="0" err="1" smtClean="0"/>
              <a:t>서브샘플링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 smtClean="0"/>
              <a:t>C3 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en-US" altLang="ko-KR" dirty="0" err="1"/>
              <a:t>Conv</a:t>
            </a:r>
            <a:r>
              <a:rPr lang="en-US" altLang="ko-KR" dirty="0"/>
              <a:t>): </a:t>
            </a:r>
            <a:r>
              <a:rPr lang="en-US" altLang="ko-KR" dirty="0" smtClean="0"/>
              <a:t>16@10*10: </a:t>
            </a:r>
            <a:r>
              <a:rPr lang="ko-KR" altLang="en-US" dirty="0"/>
              <a:t>결과로 </a:t>
            </a:r>
            <a:r>
              <a:rPr lang="en-US" altLang="ko-KR" dirty="0" smtClean="0"/>
              <a:t>16 </a:t>
            </a:r>
            <a:r>
              <a:rPr lang="ko-KR" altLang="en-US" dirty="0"/>
              <a:t>개의 </a:t>
            </a:r>
            <a:r>
              <a:rPr lang="en-US" altLang="ko-KR" dirty="0" smtClean="0"/>
              <a:t>10 </a:t>
            </a:r>
            <a:r>
              <a:rPr lang="en-US" altLang="ko-KR" dirty="0"/>
              <a:t>x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의 </a:t>
            </a:r>
            <a:r>
              <a:rPr lang="ko-KR" altLang="en-US" dirty="0" err="1"/>
              <a:t>특성맵을</a:t>
            </a:r>
            <a:r>
              <a:rPr lang="ko-KR" altLang="en-US" dirty="0"/>
              <a:t> 도출</a:t>
            </a:r>
            <a:endParaRPr lang="en-US" altLang="ko-KR" dirty="0"/>
          </a:p>
          <a:p>
            <a:pPr lvl="1"/>
            <a:r>
              <a:rPr lang="en-US" altLang="ko-KR" dirty="0" smtClean="0"/>
              <a:t>16</a:t>
            </a:r>
            <a:r>
              <a:rPr lang="ko-KR" altLang="en-US" dirty="0"/>
              <a:t>개의 </a:t>
            </a:r>
            <a:r>
              <a:rPr lang="en-US" altLang="ko-KR" dirty="0"/>
              <a:t>5 * 5 </a:t>
            </a:r>
            <a:r>
              <a:rPr lang="ko-KR" altLang="en-US" dirty="0"/>
              <a:t>필터 사용</a:t>
            </a:r>
            <a:endParaRPr lang="en-US" altLang="ko-KR" dirty="0" smtClean="0"/>
          </a:p>
          <a:p>
            <a:r>
              <a:rPr lang="en-US" altLang="ko-KR" dirty="0" smtClean="0"/>
              <a:t>S4 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ko-KR" altLang="en-US" dirty="0" err="1"/>
              <a:t>서브샘플링</a:t>
            </a:r>
            <a:r>
              <a:rPr lang="en-US" altLang="ko-KR" dirty="0"/>
              <a:t>): </a:t>
            </a:r>
            <a:r>
              <a:rPr lang="en-US" altLang="ko-KR" dirty="0" smtClean="0"/>
              <a:t>16@5*5: </a:t>
            </a:r>
            <a:r>
              <a:rPr lang="ko-KR" altLang="en-US" dirty="0"/>
              <a:t>결과로 </a:t>
            </a:r>
            <a:r>
              <a:rPr lang="en-US" altLang="ko-KR" dirty="0" smtClean="0"/>
              <a:t>5 </a:t>
            </a:r>
            <a:r>
              <a:rPr lang="en-US" altLang="ko-KR" dirty="0"/>
              <a:t>x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의 </a:t>
            </a:r>
            <a:r>
              <a:rPr lang="ko-KR" altLang="en-US" dirty="0" err="1"/>
              <a:t>특성맵으로</a:t>
            </a:r>
            <a:r>
              <a:rPr lang="ko-KR" altLang="en-US" dirty="0"/>
              <a:t> 축소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smtClean="0"/>
              <a:t>2 </a:t>
            </a:r>
            <a:r>
              <a:rPr lang="en-US" altLang="ko-KR" dirty="0"/>
              <a:t>x 2 </a:t>
            </a:r>
            <a:r>
              <a:rPr lang="ko-KR" altLang="en-US" dirty="0"/>
              <a:t>필터를 </a:t>
            </a:r>
            <a:r>
              <a:rPr lang="en-US" altLang="ko-KR" dirty="0"/>
              <a:t>stride 2</a:t>
            </a:r>
            <a:r>
              <a:rPr lang="ko-KR" altLang="en-US" dirty="0"/>
              <a:t>로 설정해서 </a:t>
            </a:r>
            <a:r>
              <a:rPr lang="ko-KR" altLang="en-US" dirty="0" err="1"/>
              <a:t>서브샘플링</a:t>
            </a:r>
            <a:r>
              <a:rPr lang="en-US" altLang="ko-KR" dirty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(average pooling) </a:t>
            </a:r>
            <a:r>
              <a:rPr lang="ko-KR" altLang="en-US" dirty="0"/>
              <a:t>사용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1" y="4091043"/>
            <a:ext cx="8639081" cy="24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특징 추출 알고리즘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Feature extraction</a:t>
            </a:r>
          </a:p>
          <a:p>
            <a:pPr lvl="1"/>
            <a:r>
              <a:rPr lang="ko-KR" altLang="en-US" dirty="0" smtClean="0"/>
              <a:t>필터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커널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 이미지의 주요 특징을 추출</a:t>
            </a:r>
            <a:endParaRPr lang="en-US" altLang="ko-KR" dirty="0" smtClean="0"/>
          </a:p>
          <a:p>
            <a:r>
              <a:rPr lang="ko-KR" altLang="en-US" dirty="0" smtClean="0"/>
              <a:t>외곽선 </a:t>
            </a:r>
            <a:r>
              <a:rPr lang="ko-KR" altLang="en-US" dirty="0"/>
              <a:t>검출 알고리즘</a:t>
            </a:r>
          </a:p>
        </p:txBody>
      </p:sp>
      <p:pic>
        <p:nvPicPr>
          <p:cNvPr id="3076" name="Picture 4" descr="https://upload.wikimedia.org/wikipedia/ko/thumb/2/24/Lenna.png/220px-Len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27" y="3396130"/>
            <a:ext cx="28098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1.daumcdn.net/cfile/tistory/172DD839516E07361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63" y="3396130"/>
            <a:ext cx="260032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902" y="2065127"/>
            <a:ext cx="3227264" cy="119492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줄무늬가 있는 오른쪽 화살표 5"/>
          <p:cNvSpPr/>
          <p:nvPr/>
        </p:nvSpPr>
        <p:spPr>
          <a:xfrm>
            <a:off x="4315613" y="4474346"/>
            <a:ext cx="1376039" cy="958788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2"/>
          </p:cNvCxnSpPr>
          <p:nvPr/>
        </p:nvCxnSpPr>
        <p:spPr>
          <a:xfrm>
            <a:off x="5031534" y="3260047"/>
            <a:ext cx="15954" cy="143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ko-KR" altLang="en-US" dirty="0" smtClean="0"/>
              <a:t> 구조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en-US" altLang="ko-KR" dirty="0" smtClean="0"/>
              <a:t>(2012)</a:t>
            </a:r>
            <a:r>
              <a:rPr lang="ko-KR" altLang="en-US" dirty="0" smtClean="0"/>
              <a:t>의 기본구조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LeNet-5</a:t>
            </a:r>
            <a:r>
              <a:rPr lang="ko-KR" altLang="en-US" dirty="0"/>
              <a:t>와 크게 다르지 </a:t>
            </a:r>
            <a:r>
              <a:rPr lang="ko-KR" altLang="en-US" dirty="0" smtClean="0"/>
              <a:t>않으며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GPU</a:t>
            </a:r>
            <a:r>
              <a:rPr lang="ko-KR" altLang="en-US" dirty="0"/>
              <a:t>로 </a:t>
            </a:r>
            <a:r>
              <a:rPr lang="ko-KR" altLang="en-US" dirty="0" err="1"/>
              <a:t>병렬연산을</a:t>
            </a:r>
            <a:r>
              <a:rPr lang="ko-KR" altLang="en-US" dirty="0"/>
              <a:t> 수행하기 위해서 병렬적인 구조로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smtClean="0"/>
              <a:t>개의 완전 </a:t>
            </a:r>
            <a:r>
              <a:rPr lang="ko-KR" altLang="en-US" dirty="0" err="1" smtClean="0"/>
              <a:t>연결층</a:t>
            </a:r>
            <a:endParaRPr lang="ko-KR" altLang="en-US" dirty="0"/>
          </a:p>
        </p:txBody>
      </p:sp>
      <p:pic>
        <p:nvPicPr>
          <p:cNvPr id="1026" name="Picture 2" descr="https://t1.daumcdn.net/cfile/tistory/99FEB93C5C80B519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2872917"/>
            <a:ext cx="6896495" cy="343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0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</a:t>
            </a:r>
            <a:r>
              <a:rPr lang="ko-KR" altLang="en-US" dirty="0" smtClean="0"/>
              <a:t> 입력 모양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흑백 이미지</a:t>
            </a:r>
            <a:r>
              <a:rPr lang="en-US" altLang="ko-KR" dirty="0" smtClean="0"/>
              <a:t>, </a:t>
            </a:r>
            <a:r>
              <a:rPr lang="en-US" altLang="ko-KR" dirty="0"/>
              <a:t>60000</a:t>
            </a:r>
            <a:r>
              <a:rPr lang="ko-KR" altLang="en-US" dirty="0"/>
              <a:t>개 </a:t>
            </a:r>
            <a:r>
              <a:rPr lang="en-US" altLang="ko-KR" dirty="0"/>
              <a:t>28 * 28, </a:t>
            </a:r>
            <a:r>
              <a:rPr lang="ko-KR" altLang="en-US" dirty="0" smtClean="0"/>
              <a:t>기본 형태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라스트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(6000, 28, 28, 1)	</a:t>
            </a:r>
            <a:endParaRPr lang="ko-KR" altLang="en-US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9" y="2054002"/>
            <a:ext cx="7405179" cy="396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74277" y="5489157"/>
            <a:ext cx="149374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Strides=1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28 - 5 + 1 = 24</a:t>
            </a:r>
            <a:endParaRPr lang="ko-KR" altLang="en-US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6297" y="5489157"/>
            <a:ext cx="145206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Strides=1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12 - 5 + 1 = 8</a:t>
            </a:r>
            <a:endParaRPr lang="ko-KR" altLang="en-US" sz="12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6204" y="2132449"/>
            <a:ext cx="156485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커널 수</a:t>
            </a: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=n1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(5, 5, 1, n1)</a:t>
            </a:r>
            <a:endParaRPr lang="ko-KR" altLang="en-US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5896" y="2132449"/>
            <a:ext cx="156485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커널 수</a:t>
            </a: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=n2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인 경우</a:t>
            </a:r>
            <a:endParaRPr lang="en-US" altLang="ko-KR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(5, 5, n1, n2)</a:t>
            </a:r>
            <a:endParaRPr lang="ko-KR" altLang="en-US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0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Opentutorials.org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5x5 </a:t>
            </a:r>
            <a:r>
              <a:rPr lang="ko-KR" altLang="en-US" dirty="0" smtClean="0"/>
              <a:t>커널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/>
              <a:t>5x5 </a:t>
            </a:r>
            <a:r>
              <a:rPr lang="ko-KR" altLang="en-US" dirty="0"/>
              <a:t>커널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08" y="2049074"/>
            <a:ext cx="6631620" cy="41665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1767" y="643391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hlinkClick r:id="rId3"/>
              </a:rPr>
              <a:t>https://</a:t>
            </a:r>
            <a:r>
              <a:rPr lang="ko-KR" altLang="en-US" sz="1600" dirty="0" smtClean="0">
                <a:hlinkClick r:id="rId3"/>
              </a:rPr>
              <a:t>opentutorials.org/module/5268/29788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6226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CNN(Convolutional </a:t>
            </a:r>
            <a:r>
              <a:rPr lang="en-US" altLang="ko-KR" dirty="0"/>
              <a:t>Neural Network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CNN</a:t>
            </a:r>
          </a:p>
          <a:p>
            <a:pPr lvl="1"/>
            <a:r>
              <a:rPr lang="ko-KR" altLang="en-US" dirty="0" smtClean="0"/>
              <a:t>이미지의 </a:t>
            </a:r>
            <a:r>
              <a:rPr lang="ko-KR" altLang="en-US" dirty="0"/>
              <a:t>공간 정보를 유지한 상태로 학습이 가능한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2"/>
            <a:r>
              <a:rPr lang="ko-KR" altLang="en-US" dirty="0"/>
              <a:t>특징 </a:t>
            </a:r>
            <a:r>
              <a:rPr lang="ko-KR" altLang="en-US" dirty="0" err="1" smtClean="0"/>
              <a:t>추출기</a:t>
            </a:r>
            <a:r>
              <a:rPr lang="en-US" altLang="ko-KR" dirty="0" smtClean="0"/>
              <a:t> </a:t>
            </a:r>
            <a:r>
              <a:rPr lang="en-US" altLang="ko-KR" dirty="0"/>
              <a:t>+ </a:t>
            </a:r>
            <a:r>
              <a:rPr lang="ko-KR" altLang="en-US" dirty="0" smtClean="0"/>
              <a:t>분류기 구성</a:t>
            </a:r>
            <a:endParaRPr lang="en-US" altLang="ko-KR" dirty="0"/>
          </a:p>
          <a:p>
            <a:r>
              <a:rPr lang="ko-KR" altLang="en-US" dirty="0" smtClean="0"/>
              <a:t>일반 </a:t>
            </a:r>
            <a:r>
              <a:rPr lang="en-US" altLang="ko-KR" dirty="0" smtClean="0"/>
              <a:t>Dense() </a:t>
            </a:r>
            <a:r>
              <a:rPr lang="ko-KR" altLang="en-US" dirty="0" smtClean="0"/>
              <a:t>층과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Fully </a:t>
            </a:r>
            <a:r>
              <a:rPr lang="en-US" altLang="ko-KR" dirty="0"/>
              <a:t>Connected Neural Network</a:t>
            </a:r>
            <a:r>
              <a:rPr lang="ko-KR" altLang="en-US" dirty="0"/>
              <a:t>와 비교하여 다음과 같은 </a:t>
            </a:r>
            <a:r>
              <a:rPr lang="ko-KR" altLang="en-US" dirty="0" smtClean="0"/>
              <a:t>차별성</a:t>
            </a:r>
            <a:endParaRPr lang="en-US" altLang="ko-KR" dirty="0" smtClean="0"/>
          </a:p>
          <a:p>
            <a:pPr lvl="2"/>
            <a:r>
              <a:rPr lang="ko-KR" altLang="en-US" dirty="0"/>
              <a:t>각 레이어의 입출력 데이터의 형상 유지</a:t>
            </a:r>
          </a:p>
          <a:p>
            <a:pPr lvl="3"/>
            <a:r>
              <a:rPr lang="ko-KR" altLang="en-US" dirty="0"/>
              <a:t>이미지의 공간 정보를 유지하면서 인접 이미지와의 특징을 효과적으로 인식</a:t>
            </a:r>
          </a:p>
          <a:p>
            <a:pPr lvl="2"/>
            <a:r>
              <a:rPr lang="ko-KR" altLang="en-US" dirty="0"/>
              <a:t>복수의 필터로 이미지의 특징 추출 및 학습</a:t>
            </a:r>
          </a:p>
          <a:p>
            <a:pPr lvl="3"/>
            <a:r>
              <a:rPr lang="ko-KR" altLang="en-US" dirty="0"/>
              <a:t>추출한 이미지의 특징을 모으고 강화하는 </a:t>
            </a:r>
            <a:r>
              <a:rPr lang="en-US" altLang="ko-KR" dirty="0"/>
              <a:t>Pooling </a:t>
            </a:r>
            <a:r>
              <a:rPr lang="ko-KR" altLang="en-US" dirty="0"/>
              <a:t>레이어</a:t>
            </a:r>
          </a:p>
          <a:p>
            <a:pPr lvl="2"/>
            <a:r>
              <a:rPr lang="ko-KR" altLang="en-US" dirty="0" smtClean="0"/>
              <a:t>일반 신경망과 </a:t>
            </a:r>
            <a:r>
              <a:rPr lang="ko-KR" altLang="en-US" dirty="0"/>
              <a:t>비교하여 </a:t>
            </a:r>
            <a:r>
              <a:rPr lang="ko-KR" altLang="en-US" dirty="0" smtClean="0"/>
              <a:t>학습 </a:t>
            </a:r>
            <a:r>
              <a:rPr lang="ko-KR" altLang="en-US" dirty="0" err="1" smtClean="0"/>
              <a:t>패러미터가</a:t>
            </a:r>
            <a:r>
              <a:rPr lang="ko-KR" altLang="en-US" dirty="0" smtClean="0"/>
              <a:t> </a:t>
            </a:r>
            <a:r>
              <a:rPr lang="ko-KR" altLang="en-US" dirty="0"/>
              <a:t>매우 </a:t>
            </a:r>
            <a:r>
              <a:rPr lang="ko-KR" altLang="en-US" dirty="0" smtClean="0"/>
              <a:t>적음</a:t>
            </a:r>
            <a:endParaRPr lang="en-US" altLang="ko-KR" dirty="0" smtClean="0"/>
          </a:p>
          <a:p>
            <a:pPr lvl="3"/>
            <a:r>
              <a:rPr lang="ko-KR" altLang="en-US" dirty="0"/>
              <a:t>필터를 공유 </a:t>
            </a:r>
            <a:r>
              <a:rPr lang="ko-KR" altLang="en-US" dirty="0" err="1" smtClean="0"/>
              <a:t>패러미터로</a:t>
            </a:r>
            <a:r>
              <a:rPr lang="ko-KR" altLang="en-US" dirty="0" smtClean="0"/>
              <a:t> </a:t>
            </a:r>
            <a:r>
              <a:rPr lang="ko-KR" altLang="en-US" dirty="0"/>
              <a:t>사용하기 </a:t>
            </a:r>
            <a:r>
              <a:rPr lang="ko-KR" altLang="en-US" dirty="0" smtClean="0"/>
              <a:t>때문</a:t>
            </a:r>
            <a:endParaRPr lang="en-US" altLang="ko-KR" dirty="0" smtClean="0"/>
          </a:p>
          <a:p>
            <a:r>
              <a:rPr lang="en-US" altLang="ko-KR" dirty="0" err="1" smtClean="0"/>
              <a:t>LeCun</a:t>
            </a:r>
            <a:r>
              <a:rPr lang="ko-KR" altLang="en-US" dirty="0" smtClean="0"/>
              <a:t> </a:t>
            </a:r>
            <a:r>
              <a:rPr lang="en-US" altLang="ko-KR" dirty="0" smtClean="0"/>
              <a:t>1998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LeNet</a:t>
            </a:r>
            <a:r>
              <a:rPr lang="ko-KR" altLang="en-US" dirty="0"/>
              <a:t>이라는 </a:t>
            </a:r>
            <a:r>
              <a:rPr lang="en-US" altLang="ko-KR" dirty="0"/>
              <a:t>Network</a:t>
            </a:r>
            <a:r>
              <a:rPr lang="ko-KR" altLang="en-US" dirty="0"/>
              <a:t>를 </a:t>
            </a:r>
            <a:r>
              <a:rPr lang="en-US" altLang="ko-KR" dirty="0"/>
              <a:t>1998</a:t>
            </a:r>
            <a:r>
              <a:rPr lang="ko-KR" altLang="en-US" dirty="0"/>
              <a:t>년에 </a:t>
            </a:r>
            <a:r>
              <a:rPr lang="ko-KR" altLang="en-US" dirty="0" smtClean="0"/>
              <a:t>제안</a:t>
            </a:r>
            <a:endParaRPr lang="en-US" altLang="ko-KR" dirty="0" smtClean="0"/>
          </a:p>
          <a:p>
            <a:pPr lvl="2"/>
            <a:r>
              <a:rPr lang="ko-KR" altLang="en-US" dirty="0"/>
              <a:t>얀 </a:t>
            </a:r>
            <a:r>
              <a:rPr lang="ko-KR" altLang="en-US" dirty="0" err="1"/>
              <a:t>르쿤</a:t>
            </a:r>
            <a:r>
              <a:rPr lang="en-US" altLang="ko-KR" dirty="0"/>
              <a:t>(Yann </a:t>
            </a:r>
            <a:r>
              <a:rPr lang="en-US" altLang="ko-KR" dirty="0" err="1"/>
              <a:t>Lecun</a:t>
            </a:r>
            <a:r>
              <a:rPr lang="en-US" altLang="ko-KR" dirty="0"/>
              <a:t>) </a:t>
            </a:r>
            <a:r>
              <a:rPr lang="ko-KR" altLang="en-US" dirty="0"/>
              <a:t>연구팀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이것이 </a:t>
            </a:r>
            <a:r>
              <a:rPr lang="ko-KR" altLang="en-US" dirty="0"/>
              <a:t>최초의 </a:t>
            </a:r>
            <a:r>
              <a:rPr lang="en-US" altLang="ko-KR" dirty="0" smtClean="0"/>
              <a:t>CNN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776" y="4222200"/>
            <a:ext cx="3465775" cy="20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고양이 시각 피질</a:t>
            </a:r>
            <a:r>
              <a:rPr lang="en-US" altLang="ko-KR" dirty="0"/>
              <a:t>(visual cortex) </a:t>
            </a:r>
            <a:r>
              <a:rPr lang="ko-KR" altLang="en-US" dirty="0"/>
              <a:t>반응에 대한 연구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후벨의</a:t>
            </a:r>
            <a:r>
              <a:rPr lang="ko-KR" altLang="en-US" dirty="0"/>
              <a:t> </a:t>
            </a:r>
            <a:r>
              <a:rPr lang="en-US" altLang="ko-KR" dirty="0" smtClean="0"/>
              <a:t>1959</a:t>
            </a:r>
            <a:r>
              <a:rPr lang="ko-KR" altLang="en-US" dirty="0" smtClean="0"/>
              <a:t>년 연구</a:t>
            </a:r>
            <a:endParaRPr lang="en-US" altLang="ko-KR" dirty="0" smtClean="0"/>
          </a:p>
          <a:p>
            <a:pPr lvl="1"/>
            <a:r>
              <a:rPr lang="ko-KR" altLang="en-US" dirty="0"/>
              <a:t>고양이의 시각 피질은 사선형 </a:t>
            </a:r>
            <a:r>
              <a:rPr lang="en-US" altLang="ko-KR" dirty="0"/>
              <a:t>edge</a:t>
            </a:r>
            <a:r>
              <a:rPr lang="ko-KR" altLang="en-US" dirty="0"/>
              <a:t>를 </a:t>
            </a:r>
            <a:r>
              <a:rPr lang="en-US" altLang="ko-KR" dirty="0"/>
              <a:t>detect </a:t>
            </a:r>
            <a:r>
              <a:rPr lang="ko-KR" altLang="en-US" dirty="0"/>
              <a:t>할 수 있다는 결론</a:t>
            </a:r>
            <a:endParaRPr lang="en-US" altLang="ko-KR" dirty="0"/>
          </a:p>
          <a:p>
            <a:pPr lvl="2"/>
            <a:r>
              <a:rPr lang="ko-KR" altLang="en-US" dirty="0" smtClean="0"/>
              <a:t>흑백 </a:t>
            </a:r>
            <a:r>
              <a:rPr lang="ko-KR" altLang="en-US" dirty="0"/>
              <a:t>이미지에서 밝기가 변하는 사선이나 배경색과 대조되는 움직이는 </a:t>
            </a:r>
            <a:r>
              <a:rPr lang="ko-KR" altLang="en-US" dirty="0" smtClean="0"/>
              <a:t>사선에서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1981</a:t>
            </a:r>
            <a:r>
              <a:rPr lang="ko-KR" altLang="en-US" dirty="0"/>
              <a:t>년도 노벨 의학상을 수상</a:t>
            </a:r>
          </a:p>
        </p:txBody>
      </p:sp>
      <p:pic>
        <p:nvPicPr>
          <p:cNvPr id="5" name="Picture 2" descr="사파이어 PGS AMD FirePro 및 DNN 딥 러닝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682" y="2568480"/>
            <a:ext cx="4836318" cy="367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11982" y="6553956"/>
            <a:ext cx="71604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https://steemit.com/kr/@codingart/4-8-edge-detection-cnn-convolutional-neural-network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814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은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층과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분류기로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59"/>
            <a:ext cx="8660898" cy="5234273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Feature Extractor(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추출기</a:t>
            </a:r>
            <a:r>
              <a:rPr lang="en-US" altLang="ko-KR" dirty="0" smtClean="0"/>
              <a:t>) + Classifier(</a:t>
            </a:r>
            <a:r>
              <a:rPr lang="ko-KR" altLang="en-US" dirty="0" smtClean="0"/>
              <a:t>분류기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이미지의 </a:t>
            </a:r>
            <a:r>
              <a:rPr lang="ko-KR" altLang="en-US" dirty="0"/>
              <a:t>특징을 추출하는 </a:t>
            </a:r>
            <a:r>
              <a:rPr lang="ko-KR" altLang="en-US" dirty="0" smtClean="0"/>
              <a:t>부분과 클래스를 </a:t>
            </a:r>
            <a:r>
              <a:rPr lang="ko-KR" altLang="en-US" dirty="0"/>
              <a:t>분류하는 부분으로 </a:t>
            </a:r>
            <a:r>
              <a:rPr lang="ko-KR" altLang="en-US" dirty="0" smtClean="0"/>
              <a:t>나눔</a:t>
            </a:r>
            <a:endParaRPr lang="en-US" altLang="ko-KR" dirty="0"/>
          </a:p>
          <a:p>
            <a:r>
              <a:rPr lang="ko-KR" altLang="en-US" dirty="0"/>
              <a:t>특징 </a:t>
            </a:r>
            <a:r>
              <a:rPr lang="ko-KR" altLang="en-US" dirty="0" err="1" smtClean="0"/>
              <a:t>추출기</a:t>
            </a:r>
            <a:r>
              <a:rPr lang="en-US" altLang="ko-KR" dirty="0" smtClean="0"/>
              <a:t>: </a:t>
            </a:r>
          </a:p>
          <a:p>
            <a:pPr lvl="1"/>
            <a:r>
              <a:rPr lang="ko-KR" altLang="en-US" dirty="0" smtClean="0"/>
              <a:t>자동으로 특징을 추출하는 필터를 생성하는 것이 목적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Convolution </a:t>
            </a:r>
            <a:r>
              <a:rPr lang="en-US" altLang="ko-KR" dirty="0"/>
              <a:t>Layer</a:t>
            </a:r>
            <a:r>
              <a:rPr lang="ko-KR" altLang="en-US" dirty="0"/>
              <a:t>와 </a:t>
            </a:r>
            <a:r>
              <a:rPr lang="en-US" altLang="ko-KR" dirty="0"/>
              <a:t>Pooling Layer</a:t>
            </a:r>
            <a:r>
              <a:rPr lang="ko-KR" altLang="en-US" dirty="0"/>
              <a:t>를 여러 겹 쌓는 형태로 구성</a:t>
            </a:r>
            <a:endParaRPr lang="en-US" altLang="ko-KR" dirty="0"/>
          </a:p>
          <a:p>
            <a:pPr lvl="2"/>
            <a:r>
              <a:rPr lang="en-US" altLang="ko-KR" dirty="0"/>
              <a:t>Convolution </a:t>
            </a:r>
            <a:r>
              <a:rPr lang="en-US" altLang="ko-KR" dirty="0" smtClean="0"/>
              <a:t>Layer: </a:t>
            </a:r>
            <a:r>
              <a:rPr lang="ko-KR" altLang="en-US" dirty="0" smtClean="0"/>
              <a:t>입력 </a:t>
            </a:r>
            <a:r>
              <a:rPr lang="ko-KR" altLang="en-US" dirty="0"/>
              <a:t>데이터에 필터를 적용 후 활성화 함수를 반영하는 필수 요소</a:t>
            </a:r>
            <a:endParaRPr lang="en-US" altLang="ko-KR" dirty="0"/>
          </a:p>
          <a:p>
            <a:pPr lvl="2"/>
            <a:r>
              <a:rPr lang="en-US" altLang="ko-KR" dirty="0"/>
              <a:t>Pooling </a:t>
            </a:r>
            <a:r>
              <a:rPr lang="en-US" altLang="ko-KR" dirty="0" smtClean="0"/>
              <a:t>Layer: </a:t>
            </a:r>
            <a:r>
              <a:rPr lang="ko-KR" altLang="en-US" dirty="0" smtClean="0"/>
              <a:t>선택적인 레이어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Subsampling, </a:t>
            </a:r>
            <a:r>
              <a:rPr lang="en-US" altLang="ko-KR" dirty="0" err="1" smtClean="0"/>
              <a:t>downsampling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이라고도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 </a:t>
            </a:r>
            <a:r>
              <a:rPr lang="ko-KR" altLang="en-US" dirty="0"/>
              <a:t>마지막 부분에는 이미지 분류를 위한 </a:t>
            </a:r>
            <a:r>
              <a:rPr lang="en-US" altLang="ko-KR" dirty="0"/>
              <a:t>Fully Connected </a:t>
            </a:r>
            <a:r>
              <a:rPr lang="ko-KR" altLang="en-US" dirty="0"/>
              <a:t>레이어가 추가</a:t>
            </a:r>
            <a:endParaRPr lang="en-US" altLang="ko-KR" dirty="0"/>
          </a:p>
          <a:p>
            <a:pPr lvl="2"/>
            <a:r>
              <a:rPr lang="ko-KR" altLang="en-US" dirty="0" smtClean="0"/>
              <a:t>처음은 </a:t>
            </a:r>
            <a:r>
              <a:rPr lang="en-US" altLang="ko-KR" dirty="0" smtClean="0"/>
              <a:t>Flatten </a:t>
            </a:r>
            <a:r>
              <a:rPr lang="ko-KR" altLang="en-US" dirty="0" smtClean="0"/>
              <a:t>레이어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이미지의 </a:t>
            </a:r>
            <a:r>
              <a:rPr lang="ko-KR" altLang="en-US" dirty="0"/>
              <a:t>특징을 추출하는 부분과 이미지를 분류하는 부분 사이에 이미지 형태의 데이터를 배열 형태로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pic>
        <p:nvPicPr>
          <p:cNvPr id="409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346" y="3556000"/>
            <a:ext cx="4777028" cy="15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5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 </a:t>
            </a:r>
            <a:r>
              <a:rPr lang="en-US" altLang="ko-KR" dirty="0" smtClean="0"/>
              <a:t>Extraction + Classification</a:t>
            </a:r>
            <a:endParaRPr lang="ko-KR" altLang="en-US" dirty="0"/>
          </a:p>
        </p:txBody>
      </p:sp>
      <p:pic>
        <p:nvPicPr>
          <p:cNvPr id="5" name="Google Shape;17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777" y="2993775"/>
            <a:ext cx="8259990" cy="3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64" y="1220726"/>
            <a:ext cx="3927680" cy="19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32779</TotalTime>
  <Words>2056</Words>
  <Application>Microsoft Office PowerPoint</Application>
  <PresentationFormat>화면 슬라이드 쇼(4:3)</PresentationFormat>
  <Paragraphs>458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이미지 분류 경진대회 ILSVRC</vt:lpstr>
      <vt:lpstr>ILSVRC 에러률</vt:lpstr>
      <vt:lpstr>AlexNet 구조 </vt:lpstr>
      <vt:lpstr>이미지 특징 추출 알고리즘</vt:lpstr>
      <vt:lpstr>CNN(Convolutional Neural Network) 개요</vt:lpstr>
      <vt:lpstr>고양이 시각 피질(visual cortex) 반응에 대한 연구</vt:lpstr>
      <vt:lpstr>CNN은 컨볼루션 층과 풀링 층, 분류기로 구성</vt:lpstr>
      <vt:lpstr>CNN 구조 </vt:lpstr>
      <vt:lpstr>CNN의 컨볼루션</vt:lpstr>
      <vt:lpstr>CNN의 분류</vt:lpstr>
      <vt:lpstr>컨볼루션의 동기</vt:lpstr>
      <vt:lpstr>컨볼루션 계산 방법</vt:lpstr>
      <vt:lpstr>컨볼루션의 가중치와 편향</vt:lpstr>
      <vt:lpstr>Convolution 합성곱(1)</vt:lpstr>
      <vt:lpstr>Convolution 합성곱(2)</vt:lpstr>
      <vt:lpstr>Stride: 필터가 움직이는 간격 </vt:lpstr>
      <vt:lpstr>이미지 데이터</vt:lpstr>
      <vt:lpstr>칼라인 경우, 채널이 3개</vt:lpstr>
      <vt:lpstr>Simple convolution layer</vt:lpstr>
      <vt:lpstr>패딩(Padding)</vt:lpstr>
      <vt:lpstr>Pooling 레이어</vt:lpstr>
      <vt:lpstr>하나의 이미지에 커널은 여러 개 구성 가능</vt:lpstr>
      <vt:lpstr>Convolution layer and max pooling </vt:lpstr>
      <vt:lpstr>필터 4개</vt:lpstr>
      <vt:lpstr>유명 강의</vt:lpstr>
      <vt:lpstr>컨볼루션 데모</vt:lpstr>
      <vt:lpstr>컨볼루션 데모</vt:lpstr>
      <vt:lpstr>필터 수 2개 사용</vt:lpstr>
      <vt:lpstr>각 컨볼루션 단계의 패러미터 수</vt:lpstr>
      <vt:lpstr>파일</vt:lpstr>
      <vt:lpstr>채널을 추가한 이미지 그리기</vt:lpstr>
      <vt:lpstr>채널을 추가된 이미지 그리기</vt:lpstr>
      <vt:lpstr>1 filter (2,2,1,1) with padding: VALID</vt:lpstr>
      <vt:lpstr>tf.nn.conv2d</vt:lpstr>
      <vt:lpstr>2 x 2 커널 2개 적용</vt:lpstr>
      <vt:lpstr>2 x 2 커널 2개 적용 컨볼루션 </vt:lpstr>
      <vt:lpstr>tf.nn.conv2d(…, padding='SAME')</vt:lpstr>
      <vt:lpstr>컨볼루션 결과 크기도 원본과 동일 </vt:lpstr>
      <vt:lpstr>필터가 3개</vt:lpstr>
      <vt:lpstr>2행 2열의 채널 1개, 3개 filters (2,2,1,3)</vt:lpstr>
      <vt:lpstr>커널이 2, 이미지가 2 x 2인 맥스풀링 </vt:lpstr>
      <vt:lpstr>옵션 padding </vt:lpstr>
      <vt:lpstr>학습 데이터</vt:lpstr>
      <vt:lpstr>필터 크기가 3이고 strides 2</vt:lpstr>
      <vt:lpstr>필터 크기가 3이고 strides 2, 필터 수가 5</vt:lpstr>
      <vt:lpstr>다시 맥스풀링 적용 </vt:lpstr>
      <vt:lpstr>이미지를 위한 keras.layers.Conv2D</vt:lpstr>
      <vt:lpstr>LeNet5 구조 </vt:lpstr>
      <vt:lpstr>AlexNet 구조 </vt:lpstr>
      <vt:lpstr>MNIST 입력 모양</vt:lpstr>
      <vt:lpstr>Opentutorials.org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721</cp:revision>
  <dcterms:created xsi:type="dcterms:W3CDTF">2013-05-23T04:26:30Z</dcterms:created>
  <dcterms:modified xsi:type="dcterms:W3CDTF">2021-08-08T07:12:48Z</dcterms:modified>
</cp:coreProperties>
</file>